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6858000" cx="12192000"/>
  <p:notesSz cx="6858000" cy="9144000"/>
  <p:embeddedFontLst>
    <p:embeddedFont>
      <p:font typeface="Raleway"/>
      <p:regular r:id="rId65"/>
      <p:bold r:id="rId66"/>
      <p:italic r:id="rId67"/>
      <p:boldItalic r:id="rId68"/>
    </p:embeddedFont>
    <p:embeddedFont>
      <p:font typeface="Caveat"/>
      <p:regular r:id="rId69"/>
      <p:bold r:id="rId70"/>
    </p:embeddedFont>
    <p:embeddedFont>
      <p:font typeface="Lat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5" roundtripDataSignature="AMtx7mi0C6hxJ5J0L8HJOp44l30DoBI1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2DCAEF-2EEB-4420-A988-A607F371EBBC}">
  <a:tblStyle styleId="{262DCAEF-2EEB-4420-A988-A607F371EBB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 styleId="{71BAF55A-62F3-44A7-B26F-BDF6E910EA9F}" styleName="Table_1">
    <a:wholeTbl>
      <a:tcTxStyle b="off" i="off">
        <a:font>
          <a:latin typeface="The Hand"/>
          <a:ea typeface="The Hand"/>
          <a:cs typeface="The Han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7EEEA"/>
          </a:solidFill>
        </a:fill>
      </a:tcStyle>
    </a:wholeTbl>
    <a:band1H>
      <a:tcTxStyle/>
      <a:tcStyle>
        <a:fill>
          <a:solidFill>
            <a:srgbClr val="EFDBD3"/>
          </a:solidFill>
        </a:fill>
      </a:tcStyle>
    </a:band1H>
    <a:band2H>
      <a:tcTxStyle/>
    </a:band2H>
    <a:band1V>
      <a:tcTxStyle/>
      <a:tcStyle>
        <a:fill>
          <a:solidFill>
            <a:srgbClr val="EFDBD3"/>
          </a:solidFill>
        </a:fill>
      </a:tcStyle>
    </a:band1V>
    <a:band2V>
      <a:tcTxStyle/>
    </a:band2V>
    <a:lastCol>
      <a:tcTxStyle b="on" i="off">
        <a:font>
          <a:latin typeface="The Hand"/>
          <a:ea typeface="The Hand"/>
          <a:cs typeface="The Hand"/>
        </a:font>
        <a:schemeClr val="lt1"/>
      </a:tcTxStyle>
      <a:tcStyle>
        <a:fill>
          <a:solidFill>
            <a:schemeClr val="accent1"/>
          </a:solidFill>
        </a:fill>
      </a:tcStyle>
    </a:lastCol>
    <a:firstCol>
      <a:tcTxStyle b="on" i="off">
        <a:font>
          <a:latin typeface="The Hand"/>
          <a:ea typeface="The Hand"/>
          <a:cs typeface="The Hand"/>
        </a:font>
        <a:schemeClr val="lt1"/>
      </a:tcTxStyle>
      <a:tcStyle>
        <a:fill>
          <a:solidFill>
            <a:schemeClr val="accent1"/>
          </a:solidFill>
        </a:fill>
      </a:tcStyle>
    </a:firstCol>
    <a:lastRow>
      <a:tcTxStyle b="on" i="off">
        <a:font>
          <a:latin typeface="The Hand"/>
          <a:ea typeface="The Hand"/>
          <a:cs typeface="The Hand"/>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he Hand"/>
          <a:ea typeface="The Hand"/>
          <a:cs typeface="The Hand"/>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6.xml"/><Relationship Id="rId75" Type="http://customschemas.google.com/relationships/presentationmetadata" Target="metadata"/><Relationship Id="rId30" Type="http://schemas.openxmlformats.org/officeDocument/2006/relationships/slide" Target="slides/slide25.xml"/><Relationship Id="rId74" Type="http://schemas.openxmlformats.org/officeDocument/2006/relationships/font" Target="fonts/Lato-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regular.fntdata"/><Relationship Id="rId70" Type="http://schemas.openxmlformats.org/officeDocument/2006/relationships/font" Target="fonts/Cave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aleway-bold.fntdata"/><Relationship Id="rId21" Type="http://schemas.openxmlformats.org/officeDocument/2006/relationships/slide" Target="slides/slide16.xml"/><Relationship Id="rId65" Type="http://schemas.openxmlformats.org/officeDocument/2006/relationships/font" Target="fonts/Raleway-regular.fntdata"/><Relationship Id="rId24" Type="http://schemas.openxmlformats.org/officeDocument/2006/relationships/slide" Target="slides/slide19.xml"/><Relationship Id="rId68" Type="http://schemas.openxmlformats.org/officeDocument/2006/relationships/font" Target="fonts/Raleway-boldItalic.fntdata"/><Relationship Id="rId23" Type="http://schemas.openxmlformats.org/officeDocument/2006/relationships/slide" Target="slides/slide18.xml"/><Relationship Id="rId67" Type="http://schemas.openxmlformats.org/officeDocument/2006/relationships/font" Target="fonts/Raleway-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ave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847dfb3a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847dfb3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64f7c29fc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64f7c29f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64f7c29f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64f7c29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64f7c29fc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64f7c29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847dfb3a2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847dfb3a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847dfb3a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847dfb3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847dfb3a2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847dfb3a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9d92d5fa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9d92d5fa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9d92d5fad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9d92d5fa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c1d36e55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c1d36e5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c1d36e55d_0_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c1d36e55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c1d36e55d_0_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c1d36e55d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933d1b6fc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933d1b6f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933d1b6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933d1b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933d1b6f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933d1b6f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c1d36e55d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c1d36e55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c11720521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c1172052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c1172052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c1172052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c11720521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dc1172052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dc11720521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dc1172052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df7090b4a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df7090b4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df7090b4a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df7090b4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df7090b4aa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df7090b4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f7090b4a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f7090b4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df7090b4aa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df7090b4a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f7090b4a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df7090b4a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ddbbf38759_0_4"/>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ddbbf38759_0_4"/>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ddbbf38759_0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ddbbf38759_0_3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ddbbf38759_0_39"/>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ddbbf38759_0_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ddbbf38759_0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ddbbf38759_0_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ddbbf3875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gddbbf3875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ddbbf3875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ddbbf3875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gddbbf38759_0_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8" name="Google Shape;58;gddbbf38759_0_51"/>
          <p:cNvSpPr txBox="1"/>
          <p:nvPr>
            <p:ph idx="1" type="body"/>
          </p:nvPr>
        </p:nvSpPr>
        <p:spPr>
          <a:xfrm>
            <a:off x="838200" y="1929384"/>
            <a:ext cx="5181600" cy="42519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1600"/>
              </a:spcBef>
              <a:spcAft>
                <a:spcPts val="0"/>
              </a:spcAft>
              <a:buClr>
                <a:schemeClr val="dk1"/>
              </a:buClr>
              <a:buSzPts val="1800"/>
              <a:buChar char="○"/>
              <a:defRPr/>
            </a:lvl2pPr>
            <a:lvl3pPr indent="-342900" lvl="2" marL="1371600" rtl="0" algn="l">
              <a:lnSpc>
                <a:spcPct val="110000"/>
              </a:lnSpc>
              <a:spcBef>
                <a:spcPts val="1600"/>
              </a:spcBef>
              <a:spcAft>
                <a:spcPts val="0"/>
              </a:spcAft>
              <a:buClr>
                <a:schemeClr val="dk1"/>
              </a:buClr>
              <a:buSzPts val="1800"/>
              <a:buChar char="■"/>
              <a:defRPr/>
            </a:lvl3pPr>
            <a:lvl4pPr indent="-342900" lvl="3" marL="1828800" rtl="0" algn="l">
              <a:lnSpc>
                <a:spcPct val="110000"/>
              </a:lnSpc>
              <a:spcBef>
                <a:spcPts val="1600"/>
              </a:spcBef>
              <a:spcAft>
                <a:spcPts val="0"/>
              </a:spcAft>
              <a:buClr>
                <a:schemeClr val="dk1"/>
              </a:buClr>
              <a:buSzPts val="1800"/>
              <a:buChar char="●"/>
              <a:defRPr/>
            </a:lvl4pPr>
            <a:lvl5pPr indent="-342900" lvl="4" marL="2286000" rtl="0" algn="l">
              <a:lnSpc>
                <a:spcPct val="11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9" name="Google Shape;59;gddbbf38759_0_51"/>
          <p:cNvSpPr txBox="1"/>
          <p:nvPr>
            <p:ph idx="2" type="body"/>
          </p:nvPr>
        </p:nvSpPr>
        <p:spPr>
          <a:xfrm>
            <a:off x="6172200" y="1929384"/>
            <a:ext cx="5181600" cy="42519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1600"/>
              </a:spcBef>
              <a:spcAft>
                <a:spcPts val="0"/>
              </a:spcAft>
              <a:buClr>
                <a:schemeClr val="dk1"/>
              </a:buClr>
              <a:buSzPts val="1800"/>
              <a:buChar char="○"/>
              <a:defRPr/>
            </a:lvl2pPr>
            <a:lvl3pPr indent="-342900" lvl="2" marL="1371600" rtl="0" algn="l">
              <a:lnSpc>
                <a:spcPct val="110000"/>
              </a:lnSpc>
              <a:spcBef>
                <a:spcPts val="1600"/>
              </a:spcBef>
              <a:spcAft>
                <a:spcPts val="0"/>
              </a:spcAft>
              <a:buClr>
                <a:schemeClr val="dk1"/>
              </a:buClr>
              <a:buSzPts val="1800"/>
              <a:buChar char="■"/>
              <a:defRPr/>
            </a:lvl3pPr>
            <a:lvl4pPr indent="-342900" lvl="3" marL="1828800" rtl="0" algn="l">
              <a:lnSpc>
                <a:spcPct val="110000"/>
              </a:lnSpc>
              <a:spcBef>
                <a:spcPts val="1600"/>
              </a:spcBef>
              <a:spcAft>
                <a:spcPts val="0"/>
              </a:spcAft>
              <a:buClr>
                <a:schemeClr val="dk1"/>
              </a:buClr>
              <a:buSzPts val="1800"/>
              <a:buChar char="●"/>
              <a:defRPr/>
            </a:lvl4pPr>
            <a:lvl5pPr indent="-342900" lvl="4" marL="2286000" rtl="0" algn="l">
              <a:lnSpc>
                <a:spcPct val="11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0" name="Google Shape;60;gddbbf38759_0_5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gddbbf38759_0_5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gddbbf38759_0_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descr="Tag=AccentColor&#10;Flavor=Light&#10;Target=FillAndLine" id="63" name="Google Shape;63;gddbbf38759_0_51"/>
          <p:cNvSpPr/>
          <p:nvPr/>
        </p:nvSpPr>
        <p:spPr>
          <a:xfrm>
            <a:off x="838199" y="1709928"/>
            <a:ext cx="10515600" cy="27432"/>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ddbbf38759_0_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ddbbf38759_0_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ddbbf38759_0_1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ddbbf38759_0_1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ddbbf38759_0_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ddbbf38759_0_1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ddbbf38759_0_1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ddbbf38759_0_1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ddbbf38759_0_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ddbbf38759_0_2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ddbbf38759_0_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ddbbf38759_0_2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ddbbf38759_0_23"/>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ddbbf38759_0_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ddbbf38759_0_27"/>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ddbbf38759_0_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ddbbf38759_0_3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ddbbf38759_0_3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ddbbf38759_0_3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ddbbf38759_0_30"/>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gddbbf38759_0_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ddbbf38759_0_3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ddbbf38759_0_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ddbbf3875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ddbbf3875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gddbbf3875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1"/>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1"/>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0" name="Google Shape;70;p1"/>
          <p:cNvSpPr/>
          <p:nvPr/>
        </p:nvSpPr>
        <p:spPr>
          <a:xfrm>
            <a:off x="2769476" y="220196"/>
            <a:ext cx="9422524" cy="6637806"/>
          </a:xfrm>
          <a:custGeom>
            <a:rect b="b" l="l" r="r" t="t"/>
            <a:pathLst>
              <a:path extrusionOk="0" h="5770597" w="8191500">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 name="Google Shape;71;p1"/>
          <p:cNvSpPr/>
          <p:nvPr/>
        </p:nvSpPr>
        <p:spPr>
          <a:xfrm>
            <a:off x="2209800" y="2099696"/>
            <a:ext cx="1942241" cy="188955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 name="Google Shape;72;p1"/>
          <p:cNvSpPr/>
          <p:nvPr/>
        </p:nvSpPr>
        <p:spPr>
          <a:xfrm rot="-3079828">
            <a:off x="1613162" y="1492572"/>
            <a:ext cx="2987899" cy="2987899"/>
          </a:xfrm>
          <a:prstGeom prst="arc">
            <a:avLst>
              <a:gd fmla="val 14455503" name="adj1"/>
              <a:gd fmla="val 227775"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 name="Google Shape;73;p1"/>
          <p:cNvSpPr txBox="1"/>
          <p:nvPr>
            <p:ph idx="1" type="subTitle"/>
          </p:nvPr>
        </p:nvSpPr>
        <p:spPr>
          <a:xfrm>
            <a:off x="6333892" y="4020320"/>
            <a:ext cx="5460846" cy="1329443"/>
          </a:xfrm>
          <a:prstGeom prst="rect">
            <a:avLst/>
          </a:prstGeom>
          <a:noFill/>
          <a:ln>
            <a:noFill/>
          </a:ln>
        </p:spPr>
        <p:txBody>
          <a:bodyPr anchorCtr="0" anchor="t" bIns="45700" lIns="91425" spcFirstLastPara="1" rIns="91425" wrap="square" tIns="45700">
            <a:normAutofit fontScale="47500" lnSpcReduction="20000"/>
          </a:bodyPr>
          <a:lstStyle/>
          <a:p>
            <a:pPr indent="-274319" lvl="0" marL="342900" rtl="0" algn="r">
              <a:lnSpc>
                <a:spcPct val="90000"/>
              </a:lnSpc>
              <a:spcBef>
                <a:spcPts val="0"/>
              </a:spcBef>
              <a:spcAft>
                <a:spcPts val="0"/>
              </a:spcAft>
              <a:buClr>
                <a:schemeClr val="dk1"/>
              </a:buClr>
              <a:buSzPct val="64864"/>
              <a:buFont typeface="Arial"/>
              <a:buChar char="•"/>
            </a:pPr>
            <a:r>
              <a:rPr lang="es-ES"/>
              <a:t>HUAMAN ALIKHAN ANTONY NICOLAS      </a:t>
            </a:r>
            <a:endParaRPr/>
          </a:p>
          <a:p>
            <a:pPr indent="-274319" lvl="0" marL="342900" rtl="0" algn="r">
              <a:lnSpc>
                <a:spcPct val="90000"/>
              </a:lnSpc>
              <a:spcBef>
                <a:spcPts val="1000"/>
              </a:spcBef>
              <a:spcAft>
                <a:spcPts val="0"/>
              </a:spcAft>
              <a:buClr>
                <a:schemeClr val="dk1"/>
              </a:buClr>
              <a:buSzPct val="64864"/>
              <a:buFont typeface="Arial"/>
              <a:buChar char="•"/>
            </a:pPr>
            <a:r>
              <a:rPr lang="es-ES"/>
              <a:t>TRUCIOS BUSTENCIA DIEGO ANTONI            </a:t>
            </a:r>
            <a:endParaRPr/>
          </a:p>
          <a:p>
            <a:pPr indent="-274319" lvl="0" marL="342900" rtl="0" algn="r">
              <a:lnSpc>
                <a:spcPct val="90000"/>
              </a:lnSpc>
              <a:spcBef>
                <a:spcPts val="1000"/>
              </a:spcBef>
              <a:spcAft>
                <a:spcPts val="0"/>
              </a:spcAft>
              <a:buClr>
                <a:schemeClr val="dk1"/>
              </a:buClr>
              <a:buSzPct val="64864"/>
              <a:buFont typeface="Arial"/>
              <a:buChar char="•"/>
            </a:pPr>
            <a:r>
              <a:rPr lang="es-ES"/>
              <a:t>RUTTE OROSCO SERGIO SMITH                 </a:t>
            </a:r>
            <a:endParaRPr/>
          </a:p>
          <a:p>
            <a:pPr indent="0" lvl="0" marL="0" rtl="0" algn="r">
              <a:lnSpc>
                <a:spcPct val="90000"/>
              </a:lnSpc>
              <a:spcBef>
                <a:spcPts val="1000"/>
              </a:spcBef>
              <a:spcAft>
                <a:spcPts val="0"/>
              </a:spcAft>
              <a:buClr>
                <a:schemeClr val="dk1"/>
              </a:buClr>
              <a:buSzPct val="64864"/>
              <a:buNone/>
            </a:pPr>
            <a:r>
              <a:t/>
            </a:r>
            <a:endParaRPr/>
          </a:p>
        </p:txBody>
      </p:sp>
      <p:sp>
        <p:nvSpPr>
          <p:cNvPr id="74" name="Google Shape;74;p1"/>
          <p:cNvSpPr txBox="1"/>
          <p:nvPr/>
        </p:nvSpPr>
        <p:spPr>
          <a:xfrm>
            <a:off x="6123878" y="1849948"/>
            <a:ext cx="5739600" cy="1542900"/>
          </a:xfrm>
          <a:prstGeom prst="rect">
            <a:avLst/>
          </a:prstGeom>
          <a:noFill/>
          <a:ln>
            <a:noFill/>
          </a:ln>
        </p:spPr>
        <p:txBody>
          <a:bodyPr anchorCtr="0" anchor="b" bIns="45700" lIns="91425" spcFirstLastPara="1" rIns="91425" wrap="square" tIns="45700">
            <a:normAutofit fontScale="90000" lnSpcReduction="10000"/>
          </a:bodyPr>
          <a:lstStyle/>
          <a:p>
            <a:pPr indent="0" lvl="0" marL="0" marR="0" rtl="0" algn="r">
              <a:lnSpc>
                <a:spcPct val="90000"/>
              </a:lnSpc>
              <a:spcBef>
                <a:spcPts val="0"/>
              </a:spcBef>
              <a:spcAft>
                <a:spcPts val="0"/>
              </a:spcAft>
              <a:buClr>
                <a:schemeClr val="dk1"/>
              </a:buClr>
              <a:buSzPct val="100000"/>
              <a:buFont typeface="Calibri"/>
              <a:buNone/>
            </a:pPr>
            <a:r>
              <a:rPr b="0" i="0" lang="es-ES" sz="6000" u="none" cap="none" strike="noStrike">
                <a:solidFill>
                  <a:schemeClr val="dk1"/>
                </a:solidFill>
                <a:latin typeface="Calibri"/>
                <a:ea typeface="Calibri"/>
                <a:cs typeface="Calibri"/>
                <a:sym typeface="Calibri"/>
              </a:rPr>
              <a:t>PROYECTO AGUA LIMPIA EN UNA APP</a:t>
            </a:r>
            <a:endParaRPr/>
          </a:p>
        </p:txBody>
      </p:sp>
      <p:cxnSp>
        <p:nvCxnSpPr>
          <p:cNvPr id="75" name="Google Shape;75;p1"/>
          <p:cNvCxnSpPr/>
          <p:nvPr/>
        </p:nvCxnSpPr>
        <p:spPr>
          <a:xfrm>
            <a:off x="6289287" y="3557239"/>
            <a:ext cx="5640658" cy="27876"/>
          </a:xfrm>
          <a:prstGeom prst="straightConnector1">
            <a:avLst/>
          </a:prstGeom>
          <a:noFill/>
          <a:ln cap="flat" cmpd="sng" w="57150">
            <a:solidFill>
              <a:schemeClr val="accent2"/>
            </a:solidFill>
            <a:prstDash val="solid"/>
            <a:miter lim="800000"/>
            <a:headEnd len="sm" w="sm" type="none"/>
            <a:tailEnd len="sm" w="sm" type="none"/>
          </a:ln>
        </p:spPr>
      </p:cxnSp>
      <p:pic>
        <p:nvPicPr>
          <p:cNvPr id="76" name="Google Shape;76;p1"/>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73">
                                            <p:txEl>
                                              <p:pRg end="0" st="0"/>
                                            </p:txEl>
                                          </p:spTgt>
                                        </p:tgtEl>
                                        <p:attrNameLst>
                                          <p:attrName>style.visibility</p:attrName>
                                        </p:attrNameLst>
                                      </p:cBhvr>
                                      <p:to>
                                        <p:strVal val="visible"/>
                                      </p:to>
                                    </p:set>
                                    <p:animEffect filter="fade" transition="in">
                                      <p:cBhvr>
                                        <p:cTn dur="400"/>
                                        <p:tgtEl>
                                          <p:spTgt spid="73">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73">
                                            <p:txEl>
                                              <p:pRg end="1" st="1"/>
                                            </p:txEl>
                                          </p:spTgt>
                                        </p:tgtEl>
                                        <p:attrNameLst>
                                          <p:attrName>style.visibility</p:attrName>
                                        </p:attrNameLst>
                                      </p:cBhvr>
                                      <p:to>
                                        <p:strVal val="visible"/>
                                      </p:to>
                                    </p:set>
                                    <p:animEffect filter="fade" transition="in">
                                      <p:cBhvr>
                                        <p:cTn dur="400"/>
                                        <p:tgtEl>
                                          <p:spTgt spid="73">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73">
                                            <p:txEl>
                                              <p:pRg end="2" st="2"/>
                                            </p:txEl>
                                          </p:spTgt>
                                        </p:tgtEl>
                                        <p:attrNameLst>
                                          <p:attrName>style.visibility</p:attrName>
                                        </p:attrNameLst>
                                      </p:cBhvr>
                                      <p:to>
                                        <p:strVal val="visible"/>
                                      </p:to>
                                    </p:set>
                                    <p:animEffect filter="fade" transition="in">
                                      <p:cBhvr>
                                        <p:cTn dur="400"/>
                                        <p:tgtEl>
                                          <p:spTgt spid="73">
                                            <p:txEl>
                                              <p:pRg end="2" st="2"/>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73">
                                            <p:txEl>
                                              <p:pRg end="3" st="3"/>
                                            </p:txEl>
                                          </p:spTgt>
                                        </p:tgtEl>
                                        <p:attrNameLst>
                                          <p:attrName>style.visibility</p:attrName>
                                        </p:attrNameLst>
                                      </p:cBhvr>
                                      <p:to>
                                        <p:strVal val="visible"/>
                                      </p:to>
                                    </p:set>
                                    <p:animEffect filter="fade" transition="in">
                                      <p:cBhvr>
                                        <p:cTn dur="400"/>
                                        <p:tgtEl>
                                          <p:spTgt spid="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500"/>
                                  </p:stCondLst>
                                  <p:childTnLst>
                                    <p:set>
                                      <p:cBhvr>
                                        <p:cTn dur="1" fill="hold">
                                          <p:stCondLst>
                                            <p:cond delay="0"/>
                                          </p:stCondLst>
                                        </p:cTn>
                                        <p:tgtEl>
                                          <p:spTgt spid="74"/>
                                        </p:tgtEl>
                                        <p:attrNameLst>
                                          <p:attrName>style.visibility</p:attrName>
                                        </p:attrNameLst>
                                      </p:cBhvr>
                                      <p:to>
                                        <p:strVal val="visible"/>
                                      </p:to>
                                    </p:set>
                                    <p:animEffect filter="fade" transition="in">
                                      <p:cBhvr>
                                        <p:cTn dur="4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8"/>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7" name="Google Shape;167;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8" name="Google Shape;168;p8"/>
          <p:cNvSpPr txBox="1"/>
          <p:nvPr>
            <p:ph type="title"/>
          </p:nvPr>
        </p:nvSpPr>
        <p:spPr>
          <a:xfrm>
            <a:off x="422404" y="630534"/>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800"/>
              <a:buFont typeface="Arial"/>
              <a:buNone/>
            </a:pPr>
            <a:r>
              <a:rPr lang="es-ES" sz="5800"/>
              <a:t>Historias de Usuario</a:t>
            </a:r>
            <a:endParaRPr/>
          </a:p>
        </p:txBody>
      </p:sp>
      <p:sp>
        <p:nvSpPr>
          <p:cNvPr id="169" name="Google Shape;169;p8"/>
          <p:cNvSpPr/>
          <p:nvPr/>
        </p:nvSpPr>
        <p:spPr>
          <a:xfrm>
            <a:off x="643278" y="4409267"/>
            <a:ext cx="3255095" cy="27432"/>
          </a:xfrm>
          <a:custGeom>
            <a:rect b="b" l="l" r="r" t="t"/>
            <a:pathLst>
              <a:path extrusionOk="0" fill="none" h="27432"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extrusionOk="0" h="27432"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D5926B"/>
          </a:solidFill>
          <a:ln cap="rnd" cmpd="sng" w="38100">
            <a:solidFill>
              <a:srgbClr val="D59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aphicFrame>
        <p:nvGraphicFramePr>
          <p:cNvPr id="170" name="Google Shape;170;p8"/>
          <p:cNvGraphicFramePr/>
          <p:nvPr/>
        </p:nvGraphicFramePr>
        <p:xfrm>
          <a:off x="4843049" y="264973"/>
          <a:ext cx="3000000" cy="3000000"/>
        </p:xfrm>
        <a:graphic>
          <a:graphicData uri="http://schemas.openxmlformats.org/drawingml/2006/table">
            <a:tbl>
              <a:tblPr bandRow="1" firstRow="1">
                <a:noFill/>
                <a:tableStyleId>{71BAF55A-62F3-44A7-B26F-BDF6E910EA9F}</a:tableStyleId>
              </a:tblPr>
              <a:tblGrid>
                <a:gridCol w="362900"/>
                <a:gridCol w="1922025"/>
                <a:gridCol w="4542950"/>
              </a:tblGrid>
              <a:tr h="257475">
                <a:tc>
                  <a:txBody>
                    <a:bodyPr/>
                    <a:lstStyle/>
                    <a:p>
                      <a:pPr indent="0" lvl="0" marL="0" marR="0" rtl="0" algn="ctr">
                        <a:lnSpc>
                          <a:spcPct val="107000"/>
                        </a:lnSpc>
                        <a:spcBef>
                          <a:spcPts val="0"/>
                        </a:spcBef>
                        <a:spcAft>
                          <a:spcPts val="0"/>
                        </a:spcAft>
                        <a:buNone/>
                      </a:pPr>
                      <a:r>
                        <a:rPr b="0" lang="es-ES" sz="1000" u="none" cap="none" strike="noStrike">
                          <a:latin typeface="Arial"/>
                          <a:ea typeface="Arial"/>
                          <a:cs typeface="Arial"/>
                          <a:sym typeface="Arial"/>
                        </a:rPr>
                        <a:t>ID</a:t>
                      </a:r>
                      <a:endParaRPr b="0" sz="1800" u="none" cap="none" strike="noStrike">
                        <a:latin typeface="Arial"/>
                        <a:ea typeface="Arial"/>
                        <a:cs typeface="Arial"/>
                        <a:sym typeface="Arial"/>
                      </a:endParaRPr>
                    </a:p>
                  </a:txBody>
                  <a:tcPr marT="0" marB="0" marR="0" marL="0" anchor="ctr"/>
                </a:tc>
                <a:tc gridSpan="2">
                  <a:txBody>
                    <a:bodyPr/>
                    <a:lstStyle/>
                    <a:p>
                      <a:pPr indent="0" lvl="0" marL="0" marR="0" rtl="0" algn="ctr">
                        <a:lnSpc>
                          <a:spcPct val="107000"/>
                        </a:lnSpc>
                        <a:spcBef>
                          <a:spcPts val="0"/>
                        </a:spcBef>
                        <a:spcAft>
                          <a:spcPts val="0"/>
                        </a:spcAft>
                        <a:buNone/>
                      </a:pPr>
                      <a:r>
                        <a:rPr b="0" lang="es-ES" sz="1000" u="none" cap="none" strike="noStrike">
                          <a:latin typeface="Arial"/>
                          <a:ea typeface="Arial"/>
                          <a:cs typeface="Arial"/>
                          <a:sym typeface="Arial"/>
                        </a:rPr>
                        <a:t>HISTORIA DE USUARIO</a:t>
                      </a:r>
                      <a:endParaRPr b="0" sz="1800" u="none" cap="none" strike="noStrike">
                        <a:latin typeface="Arial"/>
                        <a:ea typeface="Arial"/>
                        <a:cs typeface="Arial"/>
                        <a:sym typeface="Arial"/>
                      </a:endParaRPr>
                    </a:p>
                  </a:txBody>
                  <a:tcPr marT="0" marB="0" marR="0" marL="0" anchor="ctr"/>
                </a:tc>
                <a:tc hMerge="1"/>
              </a:tr>
              <a:tr h="257475">
                <a:tc>
                  <a:txBody>
                    <a:bodyPr/>
                    <a:lstStyle/>
                    <a:p>
                      <a:pPr indent="0" lvl="0" marL="0" marR="0" rtl="0" algn="just">
                        <a:lnSpc>
                          <a:spcPct val="107000"/>
                        </a:lnSpc>
                        <a:spcBef>
                          <a:spcPts val="0"/>
                        </a:spcBef>
                        <a:spcAft>
                          <a:spcPts val="0"/>
                        </a:spcAft>
                        <a:buNone/>
                      </a:pPr>
                      <a:r>
                        <a:rPr b="0" lang="es-ES" sz="1000" u="none" cap="none" strike="noStrike">
                          <a:latin typeface="Arial"/>
                          <a:ea typeface="Arial"/>
                          <a:cs typeface="Arial"/>
                          <a:sym typeface="Arial"/>
                        </a:rPr>
                        <a:t>#01</a:t>
                      </a:r>
                      <a:endParaRPr b="0" sz="1800" u="none" cap="none" strike="noStrike">
                        <a:latin typeface="Arial"/>
                        <a:ea typeface="Arial"/>
                        <a:cs typeface="Arial"/>
                        <a:sym typeface="Arial"/>
                      </a:endParaRPr>
                    </a:p>
                  </a:txBody>
                  <a:tcPr marT="0" marB="0" marR="0" marL="0" anchor="ctr">
                    <a:solidFill>
                      <a:srgbClr val="ED7D31"/>
                    </a:solidFill>
                  </a:tcPr>
                </a:tc>
                <a:tc gridSpan="2">
                  <a:txBody>
                    <a:bodyPr/>
                    <a:lstStyle/>
                    <a:p>
                      <a:pPr indent="0" lvl="0" marL="457200" marR="0" rtl="0" algn="l">
                        <a:lnSpc>
                          <a:spcPct val="107000"/>
                        </a:lnSpc>
                        <a:spcBef>
                          <a:spcPts val="0"/>
                        </a:spcBef>
                        <a:spcAft>
                          <a:spcPts val="0"/>
                        </a:spcAft>
                        <a:buClr>
                          <a:schemeClr val="dk1"/>
                        </a:buClr>
                        <a:buSzPts val="1000"/>
                        <a:buFont typeface="Arial"/>
                        <a:buNone/>
                      </a:pPr>
                      <a:r>
                        <a:rPr b="0" i="0" lang="es-ES" sz="1000" u="none" cap="none" strike="noStrike">
                          <a:latin typeface="Arial"/>
                          <a:ea typeface="Arial"/>
                          <a:cs typeface="Arial"/>
                          <a:sym typeface="Arial"/>
                        </a:rPr>
                        <a:t>Como cliente deseo registrar latitud, longitud, departamento, provincia, fecha, cantidad de agua, foto y tiempo transcurrido para obtener el resultado.</a:t>
                      </a:r>
                      <a:endParaRPr b="0" sz="1000" u="none" cap="none" strike="noStrike">
                        <a:latin typeface="Arial"/>
                        <a:ea typeface="Arial"/>
                        <a:cs typeface="Arial"/>
                        <a:sym typeface="Arial"/>
                      </a:endParaRPr>
                    </a:p>
                    <a:p>
                      <a:pPr indent="0" lvl="0" marL="457200" marR="0" rtl="0" algn="l">
                        <a:lnSpc>
                          <a:spcPct val="107000"/>
                        </a:lnSpc>
                        <a:spcBef>
                          <a:spcPts val="0"/>
                        </a:spcBef>
                        <a:spcAft>
                          <a:spcPts val="0"/>
                        </a:spcAft>
                        <a:buClr>
                          <a:schemeClr val="dk1"/>
                        </a:buClr>
                        <a:buSzPts val="1000"/>
                        <a:buFont typeface="Arial"/>
                        <a:buNone/>
                      </a:pPr>
                      <a:r>
                        <a:t/>
                      </a:r>
                      <a:endParaRPr b="0" sz="1000" u="none" cap="none" strike="noStrike">
                        <a:latin typeface="Arial"/>
                        <a:ea typeface="Arial"/>
                        <a:cs typeface="Arial"/>
                        <a:sym typeface="Arial"/>
                      </a:endParaRPr>
                    </a:p>
                  </a:txBody>
                  <a:tcPr marT="0" marB="0" marR="0" marL="0" anchor="ctr"/>
                </a:tc>
                <a:tc hMerge="1"/>
              </a:tr>
              <a:tr h="257475">
                <a:tc gridSpan="3">
                  <a:txBody>
                    <a:bodyPr/>
                    <a:lstStyle/>
                    <a:p>
                      <a:pPr indent="0" lvl="0" marL="0" marR="0" rtl="0" algn="ctr">
                        <a:lnSpc>
                          <a:spcPct val="107000"/>
                        </a:lnSpc>
                        <a:spcBef>
                          <a:spcPts val="0"/>
                        </a:spcBef>
                        <a:spcAft>
                          <a:spcPts val="0"/>
                        </a:spcAft>
                        <a:buNone/>
                      </a:pPr>
                      <a:r>
                        <a:rPr b="0" lang="es-ES" sz="1000" u="none" cap="none" strike="noStrike">
                          <a:latin typeface="Arial"/>
                          <a:ea typeface="Arial"/>
                          <a:cs typeface="Arial"/>
                          <a:sym typeface="Arial"/>
                        </a:rPr>
                        <a:t>CRITERIOS DE ACEPTACIÓN</a:t>
                      </a:r>
                      <a:endParaRPr b="0" sz="1000" u="none" cap="none" strike="noStrike">
                        <a:latin typeface="Arial"/>
                        <a:ea typeface="Arial"/>
                        <a:cs typeface="Arial"/>
                        <a:sym typeface="Arial"/>
                      </a:endParaRPr>
                    </a:p>
                  </a:txBody>
                  <a:tcPr marT="0" marB="0" marR="0" marL="0" anchor="ctr"/>
                </a:tc>
                <a:tc hMerge="1"/>
                <a:tc hMerge="1"/>
              </a:tr>
              <a:tr h="514975">
                <a:tc>
                  <a:txBody>
                    <a:bodyPr/>
                    <a:lstStyle/>
                    <a:p>
                      <a:pPr indent="0" lvl="0" marL="0" marR="0" rtl="0" algn="ctr">
                        <a:lnSpc>
                          <a:spcPct val="107000"/>
                        </a:lnSpc>
                        <a:spcBef>
                          <a:spcPts val="0"/>
                        </a:spcBef>
                        <a:spcAft>
                          <a:spcPts val="0"/>
                        </a:spcAft>
                        <a:buNone/>
                      </a:pPr>
                      <a:r>
                        <a:rPr b="0" lang="es-ES" sz="1000" u="none" cap="none" strike="noStrike">
                          <a:latin typeface="Arial"/>
                          <a:ea typeface="Arial"/>
                          <a:cs typeface="Arial"/>
                          <a:sym typeface="Arial"/>
                        </a:rPr>
                        <a:t>1.</a:t>
                      </a:r>
                      <a:endParaRPr b="0" sz="1800" u="none" cap="none" strike="noStrike">
                        <a:latin typeface="Arial"/>
                        <a:ea typeface="Arial"/>
                        <a:cs typeface="Arial"/>
                        <a:sym typeface="Arial"/>
                      </a:endParaRPr>
                    </a:p>
                  </a:txBody>
                  <a:tcPr marT="0" marB="0" marR="0" marL="0" anchor="ctr"/>
                </a:tc>
                <a:tc>
                  <a:txBody>
                    <a:bodyPr/>
                    <a:lstStyle/>
                    <a:p>
                      <a:pPr indent="0" lvl="0" marL="0" marR="0" rtl="0" algn="just">
                        <a:lnSpc>
                          <a:spcPct val="107000"/>
                        </a:lnSpc>
                        <a:spcBef>
                          <a:spcPts val="0"/>
                        </a:spcBef>
                        <a:spcAft>
                          <a:spcPts val="0"/>
                        </a:spcAft>
                        <a:buClr>
                          <a:schemeClr val="dk1"/>
                        </a:buClr>
                        <a:buSzPts val="1000"/>
                        <a:buFont typeface="Arial"/>
                        <a:buNone/>
                      </a:pPr>
                      <a:r>
                        <a:rPr b="0" i="0" lang="es-ES" sz="1000" u="none" cap="none" strike="noStrike">
                          <a:latin typeface="Arial"/>
                          <a:ea typeface="Arial"/>
                          <a:cs typeface="Arial"/>
                          <a:sym typeface="Arial"/>
                        </a:rPr>
                        <a:t>Registrar muestra por latitud y longitud. </a:t>
                      </a:r>
                      <a:endParaRPr sz="1000" u="none" cap="none" strike="noStrike">
                        <a:latin typeface="Arial"/>
                        <a:ea typeface="Arial"/>
                        <a:cs typeface="Arial"/>
                        <a:sym typeface="Arial"/>
                      </a:endParaRPr>
                    </a:p>
                  </a:txBody>
                  <a:tcPr marT="0" marB="0" marR="0" marL="0" anchor="ctr"/>
                </a:tc>
                <a:tc>
                  <a:txBody>
                    <a:bodyPr/>
                    <a:lstStyle/>
                    <a:p>
                      <a:pPr indent="0" lvl="0" marL="0" marR="0" rtl="0" algn="just">
                        <a:lnSpc>
                          <a:spcPct val="107000"/>
                        </a:lnSpc>
                        <a:spcBef>
                          <a:spcPts val="0"/>
                        </a:spcBef>
                        <a:spcAft>
                          <a:spcPts val="0"/>
                        </a:spcAft>
                        <a:buClr>
                          <a:schemeClr val="dk1"/>
                        </a:buClr>
                        <a:buSzPts val="1000"/>
                        <a:buFont typeface="Arial"/>
                        <a:buNone/>
                      </a:pPr>
                      <a:r>
                        <a:rPr b="0" i="0" lang="es-ES" sz="1000" u="none" cap="none" strike="noStrike">
                          <a:latin typeface="Arial"/>
                          <a:ea typeface="Arial"/>
                          <a:cs typeface="Arial"/>
                          <a:sym typeface="Arial"/>
                        </a:rPr>
                        <a:t>En caso de que “digiten caracteres o símbolos”, cuando se registre la muestra, el aplicativo debe de mostrar un mensaje de “Vuelve ingresar”</a:t>
                      </a:r>
                      <a:endParaRPr sz="1000" u="none" cap="none" strike="noStrike">
                        <a:latin typeface="Arial"/>
                        <a:ea typeface="Arial"/>
                        <a:cs typeface="Arial"/>
                        <a:sym typeface="Arial"/>
                      </a:endParaRPr>
                    </a:p>
                  </a:txBody>
                  <a:tcPr marT="0" marB="0" marR="0" marL="0" anchor="ctr"/>
                </a:tc>
              </a:tr>
              <a:tr h="514975">
                <a:tc>
                  <a:txBody>
                    <a:bodyPr/>
                    <a:lstStyle/>
                    <a:p>
                      <a:pPr indent="0" lvl="0" marL="0" marR="0" rtl="0" algn="ctr">
                        <a:lnSpc>
                          <a:spcPct val="107000"/>
                        </a:lnSpc>
                        <a:spcBef>
                          <a:spcPts val="0"/>
                        </a:spcBef>
                        <a:spcAft>
                          <a:spcPts val="0"/>
                        </a:spcAft>
                        <a:buNone/>
                      </a:pPr>
                      <a:r>
                        <a:rPr b="0" lang="es-ES" sz="1000" u="none" cap="none" strike="noStrike">
                          <a:latin typeface="Arial"/>
                          <a:ea typeface="Arial"/>
                          <a:cs typeface="Arial"/>
                          <a:sym typeface="Arial"/>
                        </a:rPr>
                        <a:t>2.</a:t>
                      </a:r>
                      <a:endParaRPr b="0" sz="1800" u="none" cap="none" strike="noStrike">
                        <a:latin typeface="Arial"/>
                        <a:ea typeface="Arial"/>
                        <a:cs typeface="Arial"/>
                        <a:sym typeface="Arial"/>
                      </a:endParaRPr>
                    </a:p>
                  </a:txBody>
                  <a:tcPr marT="0" marB="0" marR="0" marL="0" anchor="ctr"/>
                </a:tc>
                <a:tc>
                  <a:txBody>
                    <a:bodyPr/>
                    <a:lstStyle/>
                    <a:p>
                      <a:pPr indent="0" lvl="0" marL="0" marR="0" rtl="0" algn="just">
                        <a:lnSpc>
                          <a:spcPct val="107000"/>
                        </a:lnSpc>
                        <a:spcBef>
                          <a:spcPts val="0"/>
                        </a:spcBef>
                        <a:spcAft>
                          <a:spcPts val="0"/>
                        </a:spcAft>
                        <a:buClr>
                          <a:schemeClr val="dk1"/>
                        </a:buClr>
                        <a:buSzPts val="1000"/>
                        <a:buFont typeface="Arial"/>
                        <a:buNone/>
                      </a:pPr>
                      <a:r>
                        <a:rPr b="0" i="0" lang="es-ES" sz="1000" u="none" cap="none" strike="noStrike">
                          <a:latin typeface="Arial"/>
                          <a:ea typeface="Arial"/>
                          <a:cs typeface="Arial"/>
                          <a:sym typeface="Arial"/>
                        </a:rPr>
                        <a:t>Registrar muestra por departamento, provincia y fecha.</a:t>
                      </a:r>
                      <a:endParaRPr sz="1000" u="none" cap="none" strike="noStrike">
                        <a:latin typeface="Arial"/>
                        <a:ea typeface="Arial"/>
                        <a:cs typeface="Arial"/>
                        <a:sym typeface="Arial"/>
                      </a:endParaRPr>
                    </a:p>
                  </a:txBody>
                  <a:tcPr marT="0" marB="0" marR="0" marL="0" anchor="ctr"/>
                </a:tc>
                <a:tc>
                  <a:txBody>
                    <a:bodyPr/>
                    <a:lstStyle/>
                    <a:p>
                      <a:pPr indent="0" lvl="0" marL="0" marR="0" rtl="0" algn="just">
                        <a:lnSpc>
                          <a:spcPct val="107000"/>
                        </a:lnSpc>
                        <a:spcBef>
                          <a:spcPts val="0"/>
                        </a:spcBef>
                        <a:spcAft>
                          <a:spcPts val="0"/>
                        </a:spcAft>
                        <a:buClr>
                          <a:schemeClr val="dk1"/>
                        </a:buClr>
                        <a:buSzPts val="1000"/>
                        <a:buFont typeface="Arial"/>
                        <a:buNone/>
                      </a:pPr>
                      <a:r>
                        <a:rPr b="0" i="0" lang="es-ES" sz="1000" u="none" cap="none" strike="noStrike">
                          <a:latin typeface="Arial"/>
                          <a:ea typeface="Arial"/>
                          <a:cs typeface="Arial"/>
                          <a:sym typeface="Arial"/>
                        </a:rPr>
                        <a:t>En caso de que “Ingrese un símbolo o caracteres”, cuando registre la muestra, el aplicativo debe mostrar un mensaje de error de “Ingrese caracteres válidos”. </a:t>
                      </a:r>
                      <a:endParaRPr/>
                    </a:p>
                  </a:txBody>
                  <a:tcPr marT="0" marB="0" marR="0" marL="0" anchor="ctr"/>
                </a:tc>
              </a:tr>
            </a:tbl>
          </a:graphicData>
        </a:graphic>
      </p:graphicFrame>
      <p:graphicFrame>
        <p:nvGraphicFramePr>
          <p:cNvPr id="171" name="Google Shape;171;p8"/>
          <p:cNvGraphicFramePr/>
          <p:nvPr/>
        </p:nvGraphicFramePr>
        <p:xfrm>
          <a:off x="4875463" y="2377894"/>
          <a:ext cx="3000000" cy="3000000"/>
        </p:xfrm>
        <a:graphic>
          <a:graphicData uri="http://schemas.openxmlformats.org/drawingml/2006/table">
            <a:tbl>
              <a:tblPr bandRow="1" firstRow="1">
                <a:noFill/>
                <a:tableStyleId>{71BAF55A-62F3-44A7-B26F-BDF6E910EA9F}</a:tableStyleId>
              </a:tblPr>
              <a:tblGrid>
                <a:gridCol w="360900"/>
                <a:gridCol w="1911425"/>
                <a:gridCol w="4517900"/>
              </a:tblGrid>
              <a:tr h="242925">
                <a:tc>
                  <a:txBody>
                    <a:bodyPr/>
                    <a:lstStyle/>
                    <a:p>
                      <a:pPr indent="0" lvl="0" marL="0" marR="0" rtl="0" algn="ctr">
                        <a:lnSpc>
                          <a:spcPct val="107000"/>
                        </a:lnSpc>
                        <a:spcBef>
                          <a:spcPts val="0"/>
                        </a:spcBef>
                        <a:spcAft>
                          <a:spcPts val="0"/>
                        </a:spcAft>
                        <a:buNone/>
                      </a:pPr>
                      <a:r>
                        <a:rPr lang="es-ES" sz="1000" u="none" cap="none" strike="noStrike">
                          <a:latin typeface="Arial"/>
                          <a:ea typeface="Arial"/>
                          <a:cs typeface="Arial"/>
                          <a:sym typeface="Arial"/>
                        </a:rPr>
                        <a:t>ID</a:t>
                      </a:r>
                      <a:endParaRPr sz="1800" u="none" cap="none" strike="noStrike">
                        <a:latin typeface="Arial"/>
                        <a:ea typeface="Arial"/>
                        <a:cs typeface="Arial"/>
                        <a:sym typeface="Arial"/>
                      </a:endParaRPr>
                    </a:p>
                  </a:txBody>
                  <a:tcPr marT="0" marB="0" marR="0" marL="0" anchor="ctr"/>
                </a:tc>
                <a:tc gridSpan="2">
                  <a:txBody>
                    <a:bodyPr/>
                    <a:lstStyle/>
                    <a:p>
                      <a:pPr indent="0" lvl="0" marL="0" marR="0" rtl="0" algn="ctr">
                        <a:lnSpc>
                          <a:spcPct val="107000"/>
                        </a:lnSpc>
                        <a:spcBef>
                          <a:spcPts val="0"/>
                        </a:spcBef>
                        <a:spcAft>
                          <a:spcPts val="0"/>
                        </a:spcAft>
                        <a:buNone/>
                      </a:pPr>
                      <a:r>
                        <a:rPr lang="es-ES" sz="1000" u="none" cap="none" strike="noStrike">
                          <a:latin typeface="Arial"/>
                          <a:ea typeface="Arial"/>
                          <a:cs typeface="Arial"/>
                          <a:sym typeface="Arial"/>
                        </a:rPr>
                        <a:t>HISTORIA DE USUARIO</a:t>
                      </a:r>
                      <a:endParaRPr sz="1800" u="none" cap="none" strike="noStrike">
                        <a:latin typeface="Arial"/>
                        <a:ea typeface="Arial"/>
                        <a:cs typeface="Arial"/>
                        <a:sym typeface="Arial"/>
                      </a:endParaRPr>
                    </a:p>
                  </a:txBody>
                  <a:tcPr marT="0" marB="0" marR="0" marL="0" anchor="ctr"/>
                </a:tc>
                <a:tc hMerge="1"/>
              </a:tr>
              <a:tr h="242925">
                <a:tc>
                  <a:txBody>
                    <a:bodyPr/>
                    <a:lstStyle/>
                    <a:p>
                      <a:pPr indent="0" lvl="0" marL="0" marR="0" rtl="0" algn="just">
                        <a:lnSpc>
                          <a:spcPct val="107000"/>
                        </a:lnSpc>
                        <a:spcBef>
                          <a:spcPts val="0"/>
                        </a:spcBef>
                        <a:spcAft>
                          <a:spcPts val="0"/>
                        </a:spcAft>
                        <a:buNone/>
                      </a:pPr>
                      <a:r>
                        <a:rPr lang="es-ES" sz="1000" u="none" cap="none" strike="noStrike">
                          <a:latin typeface="Arial"/>
                          <a:ea typeface="Arial"/>
                          <a:cs typeface="Arial"/>
                          <a:sym typeface="Arial"/>
                        </a:rPr>
                        <a:t>#02</a:t>
                      </a:r>
                      <a:endParaRPr sz="1800" u="none" cap="none" strike="noStrike">
                        <a:latin typeface="Arial"/>
                        <a:ea typeface="Arial"/>
                        <a:cs typeface="Arial"/>
                        <a:sym typeface="Arial"/>
                      </a:endParaRPr>
                    </a:p>
                  </a:txBody>
                  <a:tcPr marT="0" marB="0" marR="0" marL="0" anchor="ctr"/>
                </a:tc>
                <a:tc gridSpan="2">
                  <a:txBody>
                    <a:bodyPr/>
                    <a:lstStyle/>
                    <a:p>
                      <a:pPr indent="0" lvl="0" marL="457200" marR="0" rtl="0" algn="l">
                        <a:lnSpc>
                          <a:spcPct val="107000"/>
                        </a:lnSpc>
                        <a:spcBef>
                          <a:spcPts val="0"/>
                        </a:spcBef>
                        <a:spcAft>
                          <a:spcPts val="0"/>
                        </a:spcAft>
                        <a:buClr>
                          <a:schemeClr val="dk1"/>
                        </a:buClr>
                        <a:buSzPts val="1000"/>
                        <a:buFont typeface="Arial"/>
                        <a:buNone/>
                      </a:pPr>
                      <a:r>
                        <a:rPr b="0" i="0" lang="es-ES" sz="1000" u="none" cap="none" strike="noStrike">
                          <a:latin typeface="Arial"/>
                          <a:ea typeface="Arial"/>
                          <a:cs typeface="Arial"/>
                          <a:sym typeface="Arial"/>
                        </a:rPr>
                        <a:t>Como cliente deseo mostrar diferentes tipos de opciones en un menú con una lista de opciones para poder interactuar. </a:t>
                      </a:r>
                      <a:endParaRPr sz="1800" u="none" cap="none" strike="noStrike">
                        <a:latin typeface="Arial"/>
                        <a:ea typeface="Arial"/>
                        <a:cs typeface="Arial"/>
                        <a:sym typeface="Arial"/>
                      </a:endParaRPr>
                    </a:p>
                  </a:txBody>
                  <a:tcPr marT="0" marB="0" marR="0" marL="0" anchor="ctr"/>
                </a:tc>
                <a:tc hMerge="1"/>
              </a:tr>
              <a:tr h="242925">
                <a:tc gridSpan="3">
                  <a:txBody>
                    <a:bodyPr/>
                    <a:lstStyle/>
                    <a:p>
                      <a:pPr indent="0" lvl="0" marL="0" marR="0" rtl="0" algn="ctr">
                        <a:lnSpc>
                          <a:spcPct val="107000"/>
                        </a:lnSpc>
                        <a:spcBef>
                          <a:spcPts val="0"/>
                        </a:spcBef>
                        <a:spcAft>
                          <a:spcPts val="0"/>
                        </a:spcAft>
                        <a:buNone/>
                      </a:pPr>
                      <a:r>
                        <a:rPr lang="es-ES" sz="1000" u="none" cap="none" strike="noStrike">
                          <a:latin typeface="Arial"/>
                          <a:ea typeface="Arial"/>
                          <a:cs typeface="Arial"/>
                          <a:sym typeface="Arial"/>
                        </a:rPr>
                        <a:t>CRITERIOS DE ACEPTACIÓN</a:t>
                      </a:r>
                      <a:endParaRPr sz="1800" u="none" cap="none" strike="noStrike">
                        <a:latin typeface="Arial"/>
                        <a:ea typeface="Arial"/>
                        <a:cs typeface="Arial"/>
                        <a:sym typeface="Arial"/>
                      </a:endParaRPr>
                    </a:p>
                  </a:txBody>
                  <a:tcPr marT="0" marB="0" marR="0" marL="0" anchor="ctr"/>
                </a:tc>
                <a:tc hMerge="1"/>
                <a:tc hMerge="1"/>
              </a:tr>
              <a:tr h="485875">
                <a:tc>
                  <a:txBody>
                    <a:bodyPr/>
                    <a:lstStyle/>
                    <a:p>
                      <a:pPr indent="0" lvl="0" marL="0" marR="0" rtl="0" algn="ctr">
                        <a:lnSpc>
                          <a:spcPct val="107000"/>
                        </a:lnSpc>
                        <a:spcBef>
                          <a:spcPts val="0"/>
                        </a:spcBef>
                        <a:spcAft>
                          <a:spcPts val="0"/>
                        </a:spcAft>
                        <a:buNone/>
                      </a:pPr>
                      <a:r>
                        <a:rPr lang="es-ES" sz="1000" u="none" cap="none" strike="noStrike">
                          <a:latin typeface="Arial"/>
                          <a:ea typeface="Arial"/>
                          <a:cs typeface="Arial"/>
                          <a:sym typeface="Arial"/>
                        </a:rPr>
                        <a:t>1.</a:t>
                      </a:r>
                      <a:endParaRPr sz="1800" u="none" cap="none" strike="noStrike">
                        <a:latin typeface="Arial"/>
                        <a:ea typeface="Arial"/>
                        <a:cs typeface="Arial"/>
                        <a:sym typeface="Arial"/>
                      </a:endParaRPr>
                    </a:p>
                  </a:txBody>
                  <a:tcPr marT="0" marB="0" marR="0" marL="0" anchor="ctr"/>
                </a:tc>
                <a:tc>
                  <a:txBody>
                    <a:bodyPr/>
                    <a:lstStyle/>
                    <a:p>
                      <a:pPr indent="0" lvl="0" marL="0" marR="0" rtl="0" algn="l">
                        <a:lnSpc>
                          <a:spcPct val="107000"/>
                        </a:lnSpc>
                        <a:spcBef>
                          <a:spcPts val="0"/>
                        </a:spcBef>
                        <a:spcAft>
                          <a:spcPts val="0"/>
                        </a:spcAft>
                        <a:buClr>
                          <a:schemeClr val="dk1"/>
                        </a:buClr>
                        <a:buSzPts val="1000"/>
                        <a:buFont typeface="Arial"/>
                        <a:buNone/>
                      </a:pPr>
                      <a:r>
                        <a:rPr b="0" i="0" lang="es-ES" sz="1000" u="none" cap="none" strike="noStrike">
                          <a:latin typeface="Arial"/>
                          <a:ea typeface="Arial"/>
                          <a:cs typeface="Arial"/>
                          <a:sym typeface="Arial"/>
                        </a:rPr>
                        <a:t>Mostrar opción inicio</a:t>
                      </a:r>
                      <a:endParaRPr sz="1800" u="none" cap="none" strike="noStrike">
                        <a:latin typeface="Arial"/>
                        <a:ea typeface="Arial"/>
                        <a:cs typeface="Arial"/>
                        <a:sym typeface="Arial"/>
                      </a:endParaRPr>
                    </a:p>
                  </a:txBody>
                  <a:tcPr marT="0" marB="0" marR="0" marL="0" anchor="ctr"/>
                </a:tc>
                <a:tc>
                  <a:txBody>
                    <a:bodyPr/>
                    <a:lstStyle/>
                    <a:p>
                      <a:pPr indent="0" lvl="0" marL="0" marR="0" rtl="0" algn="just">
                        <a:lnSpc>
                          <a:spcPct val="107000"/>
                        </a:lnSpc>
                        <a:spcBef>
                          <a:spcPts val="0"/>
                        </a:spcBef>
                        <a:spcAft>
                          <a:spcPts val="0"/>
                        </a:spcAft>
                        <a:buNone/>
                      </a:pPr>
                      <a:r>
                        <a:rPr lang="es-ES" sz="1000" u="none" cap="none" strike="noStrike">
                          <a:latin typeface="Arial"/>
                          <a:ea typeface="Arial"/>
                          <a:cs typeface="Arial"/>
                          <a:sym typeface="Arial"/>
                        </a:rPr>
                        <a:t>En caso de que "el usuario ingrese al aplicativo" debe mostrar las opciones de menú</a:t>
                      </a:r>
                      <a:endParaRPr/>
                    </a:p>
                  </a:txBody>
                  <a:tcPr marT="0" marB="0" marR="0" marL="0" anchor="ctr"/>
                </a:tc>
              </a:tr>
              <a:tr h="485875">
                <a:tc>
                  <a:txBody>
                    <a:bodyPr/>
                    <a:lstStyle/>
                    <a:p>
                      <a:pPr indent="0" lvl="0" marL="0" marR="0" rtl="0" algn="ctr">
                        <a:lnSpc>
                          <a:spcPct val="107000"/>
                        </a:lnSpc>
                        <a:spcBef>
                          <a:spcPts val="0"/>
                        </a:spcBef>
                        <a:spcAft>
                          <a:spcPts val="0"/>
                        </a:spcAft>
                        <a:buNone/>
                      </a:pPr>
                      <a:r>
                        <a:rPr lang="es-ES" sz="1000" u="none" cap="none" strike="noStrike">
                          <a:latin typeface="Arial"/>
                          <a:ea typeface="Arial"/>
                          <a:cs typeface="Arial"/>
                          <a:sym typeface="Arial"/>
                        </a:rPr>
                        <a:t>2.</a:t>
                      </a:r>
                      <a:endParaRPr sz="1800" u="none" cap="none" strike="noStrike">
                        <a:latin typeface="Arial"/>
                        <a:ea typeface="Arial"/>
                        <a:cs typeface="Arial"/>
                        <a:sym typeface="Arial"/>
                      </a:endParaRPr>
                    </a:p>
                  </a:txBody>
                  <a:tcPr marT="0" marB="0" marR="0" marL="0" anchor="ctr"/>
                </a:tc>
                <a:tc>
                  <a:txBody>
                    <a:bodyPr/>
                    <a:lstStyle/>
                    <a:p>
                      <a:pPr indent="0" lvl="0" marL="0" marR="0" rtl="0" algn="l">
                        <a:lnSpc>
                          <a:spcPct val="107000"/>
                        </a:lnSpc>
                        <a:spcBef>
                          <a:spcPts val="0"/>
                        </a:spcBef>
                        <a:spcAft>
                          <a:spcPts val="0"/>
                        </a:spcAft>
                        <a:buNone/>
                      </a:pPr>
                      <a:r>
                        <a:rPr lang="es-ES" sz="1000" u="none" cap="none" strike="noStrike">
                          <a:latin typeface="Arial"/>
                          <a:ea typeface="Arial"/>
                          <a:cs typeface="Arial"/>
                          <a:sym typeface="Arial"/>
                        </a:rPr>
                        <a:t>Mostrar ventana de menú</a:t>
                      </a:r>
                      <a:endParaRPr/>
                    </a:p>
                  </a:txBody>
                  <a:tcPr marT="0" marB="0" marR="0" marL="0" anchor="ctr"/>
                </a:tc>
                <a:tc>
                  <a:txBody>
                    <a:bodyPr/>
                    <a:lstStyle/>
                    <a:p>
                      <a:pPr indent="0" lvl="0" marL="0" marR="0" rtl="0" algn="just">
                        <a:lnSpc>
                          <a:spcPct val="107000"/>
                        </a:lnSpc>
                        <a:spcBef>
                          <a:spcPts val="0"/>
                        </a:spcBef>
                        <a:spcAft>
                          <a:spcPts val="0"/>
                        </a:spcAft>
                        <a:buNone/>
                      </a:pPr>
                      <a:r>
                        <a:rPr lang="es-ES" sz="1000" u="none" cap="none" strike="noStrike">
                          <a:latin typeface="Arial"/>
                          <a:ea typeface="Arial"/>
                          <a:cs typeface="Arial"/>
                          <a:sym typeface="Arial"/>
                        </a:rPr>
                        <a:t>En caso de que el usuario haga click a una opción del menú debe mostrar su  Activity respectivo. </a:t>
                      </a:r>
                      <a:endParaRPr/>
                    </a:p>
                  </a:txBody>
                  <a:tcPr marT="0" marB="0" marR="0" marL="0" anchor="ctr"/>
                </a:tc>
              </a:tr>
            </a:tbl>
          </a:graphicData>
        </a:graphic>
      </p:graphicFrame>
      <p:graphicFrame>
        <p:nvGraphicFramePr>
          <p:cNvPr id="172" name="Google Shape;172;p8"/>
          <p:cNvGraphicFramePr/>
          <p:nvPr/>
        </p:nvGraphicFramePr>
        <p:xfrm>
          <a:off x="4823813" y="4323000"/>
          <a:ext cx="3000000" cy="3000000"/>
        </p:xfrm>
        <a:graphic>
          <a:graphicData uri="http://schemas.openxmlformats.org/drawingml/2006/table">
            <a:tbl>
              <a:tblPr bandRow="1" firstRow="1">
                <a:noFill/>
                <a:tableStyleId>{71BAF55A-62F3-44A7-B26F-BDF6E910EA9F}</a:tableStyleId>
              </a:tblPr>
              <a:tblGrid>
                <a:gridCol w="363450"/>
                <a:gridCol w="1925000"/>
                <a:gridCol w="4550000"/>
              </a:tblGrid>
              <a:tr h="279475">
                <a:tc>
                  <a:txBody>
                    <a:bodyPr/>
                    <a:lstStyle/>
                    <a:p>
                      <a:pPr indent="0" lvl="0" marL="0" marR="0" rtl="0" algn="ctr">
                        <a:lnSpc>
                          <a:spcPct val="107000"/>
                        </a:lnSpc>
                        <a:spcBef>
                          <a:spcPts val="0"/>
                        </a:spcBef>
                        <a:spcAft>
                          <a:spcPts val="0"/>
                        </a:spcAft>
                        <a:buNone/>
                      </a:pPr>
                      <a:r>
                        <a:rPr lang="es-ES" sz="1000" u="none" cap="none" strike="noStrike">
                          <a:latin typeface="Arial"/>
                          <a:ea typeface="Arial"/>
                          <a:cs typeface="Arial"/>
                          <a:sym typeface="Arial"/>
                        </a:rPr>
                        <a:t>ID</a:t>
                      </a:r>
                      <a:endParaRPr sz="1800" u="none" cap="none" strike="noStrike">
                        <a:latin typeface="Arial"/>
                        <a:ea typeface="Arial"/>
                        <a:cs typeface="Arial"/>
                        <a:sym typeface="Arial"/>
                      </a:endParaRPr>
                    </a:p>
                  </a:txBody>
                  <a:tcPr marT="0" marB="0" marR="0" marL="0" anchor="ctr"/>
                </a:tc>
                <a:tc gridSpan="2">
                  <a:txBody>
                    <a:bodyPr/>
                    <a:lstStyle/>
                    <a:p>
                      <a:pPr indent="0" lvl="0" marL="0" marR="0" rtl="0" algn="ctr">
                        <a:lnSpc>
                          <a:spcPct val="107000"/>
                        </a:lnSpc>
                        <a:spcBef>
                          <a:spcPts val="0"/>
                        </a:spcBef>
                        <a:spcAft>
                          <a:spcPts val="0"/>
                        </a:spcAft>
                        <a:buNone/>
                      </a:pPr>
                      <a:r>
                        <a:rPr lang="es-ES" sz="1000" u="none" cap="none" strike="noStrike">
                          <a:latin typeface="Arial"/>
                          <a:ea typeface="Arial"/>
                          <a:cs typeface="Arial"/>
                          <a:sym typeface="Arial"/>
                        </a:rPr>
                        <a:t>HISTORIA DE USUARIO</a:t>
                      </a:r>
                      <a:endParaRPr sz="1800" u="none" cap="none" strike="noStrike">
                        <a:latin typeface="Arial"/>
                        <a:ea typeface="Arial"/>
                        <a:cs typeface="Arial"/>
                        <a:sym typeface="Arial"/>
                      </a:endParaRPr>
                    </a:p>
                  </a:txBody>
                  <a:tcPr marT="0" marB="0" marR="0" marL="0" anchor="ctr"/>
                </a:tc>
                <a:tc hMerge="1"/>
              </a:tr>
              <a:tr h="279475">
                <a:tc>
                  <a:txBody>
                    <a:bodyPr/>
                    <a:lstStyle/>
                    <a:p>
                      <a:pPr indent="0" lvl="0" marL="0" marR="0" rtl="0" algn="just">
                        <a:lnSpc>
                          <a:spcPct val="107000"/>
                        </a:lnSpc>
                        <a:spcBef>
                          <a:spcPts val="0"/>
                        </a:spcBef>
                        <a:spcAft>
                          <a:spcPts val="0"/>
                        </a:spcAft>
                        <a:buNone/>
                      </a:pPr>
                      <a:r>
                        <a:rPr lang="es-ES" sz="1000" u="none" cap="none" strike="noStrike">
                          <a:latin typeface="Arial"/>
                          <a:ea typeface="Arial"/>
                          <a:cs typeface="Arial"/>
                          <a:sym typeface="Arial"/>
                        </a:rPr>
                        <a:t>#03</a:t>
                      </a:r>
                      <a:endParaRPr sz="1800" u="none" cap="none" strike="noStrike">
                        <a:latin typeface="Arial"/>
                        <a:ea typeface="Arial"/>
                        <a:cs typeface="Arial"/>
                        <a:sym typeface="Arial"/>
                      </a:endParaRPr>
                    </a:p>
                  </a:txBody>
                  <a:tcPr marT="0" marB="0" marR="0" marL="0" anchor="ctr"/>
                </a:tc>
                <a:tc gridSpan="2">
                  <a:txBody>
                    <a:bodyPr/>
                    <a:lstStyle/>
                    <a:p>
                      <a:pPr indent="0" lvl="0" marL="457200" marR="0" rtl="0" algn="l">
                        <a:lnSpc>
                          <a:spcPct val="107000"/>
                        </a:lnSpc>
                        <a:spcBef>
                          <a:spcPts val="0"/>
                        </a:spcBef>
                        <a:spcAft>
                          <a:spcPts val="0"/>
                        </a:spcAft>
                        <a:buClr>
                          <a:schemeClr val="dk1"/>
                        </a:buClr>
                        <a:buSzPts val="1000"/>
                        <a:buFont typeface="Arial"/>
                        <a:buNone/>
                      </a:pPr>
                      <a:r>
                        <a:rPr b="0" i="0" lang="es-ES" sz="1000" u="none" cap="none" strike="noStrike">
                          <a:latin typeface="Arial"/>
                          <a:ea typeface="Arial"/>
                          <a:cs typeface="Arial"/>
                          <a:sym typeface="Arial"/>
                        </a:rPr>
                        <a:t>Como cliente deseo visualizar una lista de todas las muestras registradas.</a:t>
                      </a:r>
                      <a:endParaRPr sz="1800" u="none" cap="none" strike="noStrike">
                        <a:latin typeface="Arial"/>
                        <a:ea typeface="Arial"/>
                        <a:cs typeface="Arial"/>
                        <a:sym typeface="Arial"/>
                      </a:endParaRPr>
                    </a:p>
                  </a:txBody>
                  <a:tcPr marT="0" marB="0" marR="0" marL="0" anchor="ctr"/>
                </a:tc>
                <a:tc hMerge="1"/>
              </a:tr>
              <a:tr h="279475">
                <a:tc gridSpan="3">
                  <a:txBody>
                    <a:bodyPr/>
                    <a:lstStyle/>
                    <a:p>
                      <a:pPr indent="0" lvl="0" marL="0" marR="0" rtl="0" algn="ctr">
                        <a:lnSpc>
                          <a:spcPct val="107000"/>
                        </a:lnSpc>
                        <a:spcBef>
                          <a:spcPts val="0"/>
                        </a:spcBef>
                        <a:spcAft>
                          <a:spcPts val="0"/>
                        </a:spcAft>
                        <a:buNone/>
                      </a:pPr>
                      <a:r>
                        <a:rPr lang="es-ES" sz="1000" u="none" cap="none" strike="noStrike">
                          <a:latin typeface="Arial"/>
                          <a:ea typeface="Arial"/>
                          <a:cs typeface="Arial"/>
                          <a:sym typeface="Arial"/>
                        </a:rPr>
                        <a:t>CRITERIOS DE ACEPTACIÓN</a:t>
                      </a:r>
                      <a:endParaRPr sz="1800" u="none" cap="none" strike="noStrike">
                        <a:latin typeface="Arial"/>
                        <a:ea typeface="Arial"/>
                        <a:cs typeface="Arial"/>
                        <a:sym typeface="Arial"/>
                      </a:endParaRPr>
                    </a:p>
                  </a:txBody>
                  <a:tcPr marT="0" marB="0" marR="0" marL="0" anchor="ctr"/>
                </a:tc>
                <a:tc hMerge="1"/>
                <a:tc hMerge="1"/>
              </a:tr>
              <a:tr h="571075">
                <a:tc>
                  <a:txBody>
                    <a:bodyPr/>
                    <a:lstStyle/>
                    <a:p>
                      <a:pPr indent="0" lvl="0" marL="0" marR="0" rtl="0" algn="ctr">
                        <a:lnSpc>
                          <a:spcPct val="107000"/>
                        </a:lnSpc>
                        <a:spcBef>
                          <a:spcPts val="0"/>
                        </a:spcBef>
                        <a:spcAft>
                          <a:spcPts val="0"/>
                        </a:spcAft>
                        <a:buNone/>
                      </a:pPr>
                      <a:r>
                        <a:rPr lang="es-ES" sz="1000" u="none" cap="none" strike="noStrike">
                          <a:latin typeface="Arial"/>
                          <a:ea typeface="Arial"/>
                          <a:cs typeface="Arial"/>
                          <a:sym typeface="Arial"/>
                        </a:rPr>
                        <a:t>1.</a:t>
                      </a:r>
                      <a:endParaRPr sz="1800" u="none" cap="none" strike="noStrike">
                        <a:latin typeface="Arial"/>
                        <a:ea typeface="Arial"/>
                        <a:cs typeface="Arial"/>
                        <a:sym typeface="Arial"/>
                      </a:endParaRPr>
                    </a:p>
                  </a:txBody>
                  <a:tcPr marT="0" marB="0" marR="0" marL="0" anchor="ctr"/>
                </a:tc>
                <a:tc>
                  <a:txBody>
                    <a:bodyPr/>
                    <a:lstStyle/>
                    <a:p>
                      <a:pPr indent="0" lvl="0" marL="0" marR="0" rtl="0" algn="l">
                        <a:lnSpc>
                          <a:spcPct val="107000"/>
                        </a:lnSpc>
                        <a:spcBef>
                          <a:spcPts val="0"/>
                        </a:spcBef>
                        <a:spcAft>
                          <a:spcPts val="0"/>
                        </a:spcAft>
                        <a:buClr>
                          <a:schemeClr val="dk1"/>
                        </a:buClr>
                        <a:buSzPts val="1000"/>
                        <a:buFont typeface="Arial"/>
                        <a:buNone/>
                      </a:pPr>
                      <a:r>
                        <a:rPr b="0" i="0" lang="es-ES" sz="1000" u="none" cap="none" strike="noStrike"/>
                        <a:t>L</a:t>
                      </a:r>
                      <a:r>
                        <a:rPr b="0" i="0" lang="es-ES" sz="1000" u="none" cap="none" strike="noStrike">
                          <a:latin typeface="Arial"/>
                          <a:ea typeface="Arial"/>
                          <a:cs typeface="Arial"/>
                          <a:sym typeface="Arial"/>
                        </a:rPr>
                        <a:t>Lista de muestras</a:t>
                      </a:r>
                      <a:endParaRPr sz="1800" u="none" cap="none" strike="noStrike">
                        <a:latin typeface="Arial"/>
                        <a:ea typeface="Arial"/>
                        <a:cs typeface="Arial"/>
                        <a:sym typeface="Arial"/>
                      </a:endParaRPr>
                    </a:p>
                  </a:txBody>
                  <a:tcPr marT="0" marB="0" marR="0" marL="0" anchor="ctr"/>
                </a:tc>
                <a:tc>
                  <a:txBody>
                    <a:bodyPr/>
                    <a:lstStyle/>
                    <a:p>
                      <a:pPr indent="0" lvl="0" marL="0" marR="0" rtl="0" algn="just">
                        <a:lnSpc>
                          <a:spcPct val="107000"/>
                        </a:lnSpc>
                        <a:spcBef>
                          <a:spcPts val="0"/>
                        </a:spcBef>
                        <a:spcAft>
                          <a:spcPts val="0"/>
                        </a:spcAft>
                        <a:buClr>
                          <a:schemeClr val="dk1"/>
                        </a:buClr>
                        <a:buSzPts val="1000"/>
                        <a:buFont typeface="Arial"/>
                        <a:buNone/>
                      </a:pPr>
                      <a:r>
                        <a:rPr b="0" i="0" lang="es-ES" sz="1000" u="none" cap="none" strike="noStrike">
                          <a:latin typeface="Arial"/>
                          <a:ea typeface="Arial"/>
                          <a:cs typeface="Arial"/>
                          <a:sym typeface="Arial"/>
                        </a:rPr>
                        <a:t>En caso de que “desee seleccionar una lista en especial” existirá opciones para poder entrar.</a:t>
                      </a:r>
                      <a:endParaRPr sz="1800" u="none" cap="none" strike="noStrike">
                        <a:latin typeface="Arial"/>
                        <a:ea typeface="Arial"/>
                        <a:cs typeface="Arial"/>
                        <a:sym typeface="Arial"/>
                      </a:endParaRPr>
                    </a:p>
                  </a:txBody>
                  <a:tcPr marT="0" marB="0" marR="0" marL="0"/>
                </a:tc>
              </a:tr>
            </a:tbl>
          </a:graphicData>
        </a:graphic>
      </p:graphicFrame>
      <p:pic>
        <p:nvPicPr>
          <p:cNvPr descr="Texto, Carta&#10;&#10;Descripción generada automáticamente" id="173" name="Google Shape;173;p8"/>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aphicFrame>
        <p:nvGraphicFramePr>
          <p:cNvPr id="178" name="Google Shape;178;p9"/>
          <p:cNvGraphicFramePr/>
          <p:nvPr/>
        </p:nvGraphicFramePr>
        <p:xfrm>
          <a:off x="2633085" y="401782"/>
          <a:ext cx="3000000" cy="3000000"/>
        </p:xfrm>
        <a:graphic>
          <a:graphicData uri="http://schemas.openxmlformats.org/drawingml/2006/table">
            <a:tbl>
              <a:tblPr bandRow="1" firstCol="1" firstRow="1">
                <a:noFill/>
                <a:tableStyleId>{71BAF55A-62F3-44A7-B26F-BDF6E910EA9F}</a:tableStyleId>
              </a:tblPr>
              <a:tblGrid>
                <a:gridCol w="361950"/>
                <a:gridCol w="1914525"/>
                <a:gridCol w="4533900"/>
              </a:tblGrid>
              <a:tr h="295275">
                <a:tc>
                  <a:txBody>
                    <a:bodyPr/>
                    <a:lstStyle/>
                    <a:p>
                      <a:pPr indent="0" lvl="0" marL="0" marR="0" rtl="0" algn="ctr">
                        <a:spcBef>
                          <a:spcPts val="0"/>
                        </a:spcBef>
                        <a:spcAft>
                          <a:spcPts val="0"/>
                        </a:spcAft>
                        <a:buNone/>
                      </a:pPr>
                      <a:r>
                        <a:rPr lang="es-ES" sz="1000" u="none" cap="none" strike="noStrike">
                          <a:latin typeface="Arial"/>
                          <a:ea typeface="Arial"/>
                          <a:cs typeface="Arial"/>
                          <a:sym typeface="Arial"/>
                        </a:rPr>
                        <a:t>ID​</a:t>
                      </a:r>
                      <a:endParaRPr sz="1800" u="none" cap="none" strike="noStrike">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u="none" cap="none" strike="noStrike">
                          <a:latin typeface="Arial"/>
                          <a:ea typeface="Arial"/>
                          <a:cs typeface="Arial"/>
                          <a:sym typeface="Arial"/>
                        </a:rPr>
                        <a:t>HISTORIA DE USUARIO​</a:t>
                      </a:r>
                      <a:endParaRPr sz="1800" u="none" cap="none" strike="noStrike">
                        <a:latin typeface="Arial"/>
                        <a:ea typeface="Arial"/>
                        <a:cs typeface="Arial"/>
                        <a:sym typeface="Arial"/>
                      </a:endParaRPr>
                    </a:p>
                  </a:txBody>
                  <a:tcPr marT="9525" marB="9525" marR="9525" marL="9525" anchor="ctr"/>
                </a:tc>
                <a:tc hMerge="1"/>
              </a:tr>
              <a:tr h="295275">
                <a:tc>
                  <a:txBody>
                    <a:bodyPr/>
                    <a:lstStyle/>
                    <a:p>
                      <a:pPr indent="0" lvl="0" marL="0" marR="0" rtl="0" algn="just">
                        <a:spcBef>
                          <a:spcPts val="0"/>
                        </a:spcBef>
                        <a:spcAft>
                          <a:spcPts val="0"/>
                        </a:spcAft>
                        <a:buNone/>
                      </a:pPr>
                      <a:r>
                        <a:rPr lang="es-ES" sz="1000" u="none" cap="none" strike="noStrike">
                          <a:latin typeface="Arial"/>
                          <a:ea typeface="Arial"/>
                          <a:cs typeface="Arial"/>
                          <a:sym typeface="Arial"/>
                        </a:rPr>
                        <a:t>#04​</a:t>
                      </a:r>
                      <a:endParaRPr sz="1800" u="none" cap="none" strike="noStrike">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u="none" cap="none" strike="noStrike">
                          <a:latin typeface="Arial"/>
                          <a:ea typeface="Arial"/>
                          <a:cs typeface="Arial"/>
                          <a:sym typeface="Arial"/>
                        </a:rPr>
                        <a:t>Como cliente deseo crear un manual de usuario</a:t>
                      </a:r>
                      <a:endParaRPr sz="1800" u="none" cap="none" strike="noStrike">
                        <a:latin typeface="Arial"/>
                        <a:ea typeface="Arial"/>
                        <a:cs typeface="Arial"/>
                        <a:sym typeface="Arial"/>
                      </a:endParaRPr>
                    </a:p>
                  </a:txBody>
                  <a:tcPr marT="9525" marB="9525" marR="9525" marL="9525" anchor="ctr"/>
                </a:tc>
                <a:tc hMerge="1"/>
              </a:tr>
              <a:tr h="352425">
                <a:tc gridSpan="3">
                  <a:txBody>
                    <a:bodyPr/>
                    <a:lstStyle/>
                    <a:p>
                      <a:pPr indent="0" lvl="0" marL="0" marR="0" rtl="0" algn="ctr">
                        <a:spcBef>
                          <a:spcPts val="0"/>
                        </a:spcBef>
                        <a:spcAft>
                          <a:spcPts val="0"/>
                        </a:spcAft>
                        <a:buNone/>
                      </a:pPr>
                      <a:r>
                        <a:rPr lang="es-ES" sz="1000" u="none" cap="none" strike="noStrike">
                          <a:latin typeface="Arial"/>
                          <a:ea typeface="Arial"/>
                          <a:cs typeface="Arial"/>
                          <a:sym typeface="Arial"/>
                        </a:rPr>
                        <a:t>CRITERIOS DE ACEPTACIÓN​</a:t>
                      </a:r>
                      <a:endParaRPr sz="1800" u="none" cap="none" strike="noStrike">
                        <a:latin typeface="Arial"/>
                        <a:ea typeface="Arial"/>
                        <a:cs typeface="Arial"/>
                        <a:sym typeface="Arial"/>
                      </a:endParaRPr>
                    </a:p>
                  </a:txBody>
                  <a:tcPr marT="9525" marB="9525" marR="9525" marL="9525" anchor="ctr"/>
                </a:tc>
                <a:tc hMerge="1"/>
                <a:tc hMerge="1"/>
              </a:tr>
              <a:tr h="590550">
                <a:tc>
                  <a:txBody>
                    <a:bodyPr/>
                    <a:lstStyle/>
                    <a:p>
                      <a:pPr indent="0" lvl="0" marL="0" marR="0" rtl="0" algn="ctr">
                        <a:spcBef>
                          <a:spcPts val="0"/>
                        </a:spcBef>
                        <a:spcAft>
                          <a:spcPts val="0"/>
                        </a:spcAft>
                        <a:buNone/>
                      </a:pPr>
                      <a:r>
                        <a:rPr lang="es-ES" sz="1000" u="none" cap="none" strike="noStrike">
                          <a:latin typeface="Arial"/>
                          <a:ea typeface="Arial"/>
                          <a:cs typeface="Arial"/>
                          <a:sym typeface="Arial"/>
                        </a:rPr>
                        <a:t>1.​</a:t>
                      </a:r>
                      <a:endParaRPr sz="1800" u="none" cap="none" strike="noStrike">
                        <a:latin typeface="Arial"/>
                        <a:ea typeface="Arial"/>
                        <a:cs typeface="Arial"/>
                        <a:sym typeface="Arial"/>
                      </a:endParaRPr>
                    </a:p>
                  </a:txBody>
                  <a:tcPr marT="9525" marB="9525" marR="9525" marL="9525" anchor="ctr"/>
                </a:tc>
                <a:tc>
                  <a:txBody>
                    <a:bodyPr/>
                    <a:lstStyle/>
                    <a:p>
                      <a:pPr indent="0" lvl="0" marL="0" marR="0" rtl="0" algn="l">
                        <a:spcBef>
                          <a:spcPts val="0"/>
                        </a:spcBef>
                        <a:spcAft>
                          <a:spcPts val="0"/>
                        </a:spcAft>
                        <a:buNone/>
                      </a:pPr>
                      <a:r>
                        <a:rPr lang="es-ES" sz="1000" u="none" cap="none" strike="noStrike">
                          <a:latin typeface="Arial"/>
                          <a:ea typeface="Arial"/>
                          <a:cs typeface="Arial"/>
                          <a:sym typeface="Arial"/>
                        </a:rPr>
                        <a:t>Crear un manual</a:t>
                      </a:r>
                      <a:endParaRPr sz="1800" u="none" cap="none" strike="noStrike">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u="none" cap="none" strike="noStrike">
                          <a:latin typeface="Arial"/>
                          <a:ea typeface="Arial"/>
                          <a:cs typeface="Arial"/>
                          <a:sym typeface="Arial"/>
                        </a:rPr>
                        <a:t>En caso de que “sea la primera vez que se ingrese al aplicativo” existirá una opción de manual para que pueda guiarse le usuario.</a:t>
                      </a:r>
                      <a:endParaRPr sz="1800" u="none" cap="none" strike="noStrike">
                        <a:latin typeface="Arial"/>
                        <a:ea typeface="Arial"/>
                        <a:cs typeface="Arial"/>
                        <a:sym typeface="Arial"/>
                      </a:endParaRPr>
                    </a:p>
                  </a:txBody>
                  <a:tcPr marT="9525" marB="9525" marR="9525" marL="9525" anchor="ctr"/>
                </a:tc>
              </a:tr>
              <a:tr h="295275">
                <a:tc>
                  <a:txBody>
                    <a:bodyPr/>
                    <a:lstStyle/>
                    <a:p>
                      <a:pPr indent="0" lvl="0" marL="0" marR="0" rtl="0" algn="ctr">
                        <a:spcBef>
                          <a:spcPts val="0"/>
                        </a:spcBef>
                        <a:spcAft>
                          <a:spcPts val="0"/>
                        </a:spcAft>
                        <a:buNone/>
                      </a:pPr>
                      <a:r>
                        <a:rPr lang="es-ES" sz="1000" u="none" cap="none" strike="noStrike"/>
                        <a:t>2.​</a:t>
                      </a:r>
                      <a:endParaRPr sz="1800" u="none" cap="none" strike="noStrike"/>
                    </a:p>
                  </a:txBody>
                  <a:tcPr marT="9525" marB="9525" marR="9525" marL="9525" anchor="ctr"/>
                </a:tc>
                <a:tc>
                  <a:txBody>
                    <a:bodyPr/>
                    <a:lstStyle/>
                    <a:p>
                      <a:pPr indent="0" lvl="0" marL="0" marR="0" rtl="0" algn="l">
                        <a:spcBef>
                          <a:spcPts val="0"/>
                        </a:spcBef>
                        <a:spcAft>
                          <a:spcPts val="0"/>
                        </a:spcAft>
                        <a:buNone/>
                      </a:pPr>
                      <a:r>
                        <a:t/>
                      </a:r>
                      <a:endParaRPr sz="1800"/>
                    </a:p>
                  </a:txBody>
                  <a:tcPr marT="9525" marB="9525" marR="9525" marL="9525" anchor="ctr"/>
                </a:tc>
                <a:tc>
                  <a:txBody>
                    <a:bodyPr/>
                    <a:lstStyle/>
                    <a:p>
                      <a:pPr indent="0" lvl="0" marL="0" marR="0" rtl="0" algn="l">
                        <a:spcBef>
                          <a:spcPts val="0"/>
                        </a:spcBef>
                        <a:spcAft>
                          <a:spcPts val="0"/>
                        </a:spcAft>
                        <a:buNone/>
                      </a:pPr>
                      <a:r>
                        <a:t/>
                      </a:r>
                      <a:endParaRPr sz="1800"/>
                    </a:p>
                  </a:txBody>
                  <a:tcPr marT="9525" marB="9525" marR="9525" marL="9525" anchor="ctr"/>
                </a:tc>
              </a:tr>
            </a:tbl>
          </a:graphicData>
        </a:graphic>
      </p:graphicFrame>
      <p:graphicFrame>
        <p:nvGraphicFramePr>
          <p:cNvPr id="179" name="Google Shape;179;p9"/>
          <p:cNvGraphicFramePr/>
          <p:nvPr/>
        </p:nvGraphicFramePr>
        <p:xfrm>
          <a:off x="2620818" y="2500460"/>
          <a:ext cx="3000000" cy="3000000"/>
        </p:xfrm>
        <a:graphic>
          <a:graphicData uri="http://schemas.openxmlformats.org/drawingml/2006/table">
            <a:tbl>
              <a:tblPr bandRow="1" firstCol="1" firstRow="1">
                <a:noFill/>
                <a:tableStyleId>{71BAF55A-62F3-44A7-B26F-BDF6E910EA9F}</a:tableStyleId>
              </a:tblPr>
              <a:tblGrid>
                <a:gridCol w="409525"/>
                <a:gridCol w="1961825"/>
                <a:gridCol w="4495025"/>
              </a:tblGrid>
              <a:tr h="247650">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47650">
                <a:tc>
                  <a:txBody>
                    <a:bodyPr/>
                    <a:lstStyle/>
                    <a:p>
                      <a:pPr indent="0" lvl="0" marL="0" marR="0" rtl="0" algn="just">
                        <a:spcBef>
                          <a:spcPts val="0"/>
                        </a:spcBef>
                        <a:spcAft>
                          <a:spcPts val="0"/>
                        </a:spcAft>
                        <a:buNone/>
                      </a:pPr>
                      <a:r>
                        <a:rPr lang="es-ES" sz="1000">
                          <a:latin typeface="Arial"/>
                          <a:ea typeface="Arial"/>
                          <a:cs typeface="Arial"/>
                          <a:sym typeface="Arial"/>
                        </a:rPr>
                        <a:t>#05​</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visualizar un mapa con las muestras registradas y su resultado de la misma. </a:t>
                      </a:r>
                      <a:endParaRPr sz="1800">
                        <a:latin typeface="Arial"/>
                        <a:ea typeface="Arial"/>
                        <a:cs typeface="Arial"/>
                        <a:sym typeface="Arial"/>
                      </a:endParaRPr>
                    </a:p>
                  </a:txBody>
                  <a:tcPr marT="9525" marB="9525" marR="9525" marL="9525" anchor="ctr"/>
                </a:tc>
                <a:tc hMerge="1"/>
              </a:tr>
              <a:tr h="247650">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495300">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l">
                        <a:spcBef>
                          <a:spcPts val="0"/>
                        </a:spcBef>
                        <a:spcAft>
                          <a:spcPts val="0"/>
                        </a:spcAft>
                        <a:buNone/>
                      </a:pPr>
                      <a:r>
                        <a:rPr lang="es-ES" sz="1000">
                          <a:latin typeface="Arial"/>
                          <a:ea typeface="Arial"/>
                          <a:cs typeface="Arial"/>
                          <a:sym typeface="Arial"/>
                        </a:rPr>
                        <a:t>Visualizar muestra</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“desee visualizar un mapa con las muestras registradas y haga click en una muestra dentro del mapa debe mostrar la fecha de la toma de la muestra.</a:t>
                      </a:r>
                      <a:endParaRPr/>
                    </a:p>
                  </a:txBody>
                  <a:tcPr marT="9525" marB="9525" marR="9525" marL="9525" anchor="ctr"/>
                </a:tc>
              </a:tr>
              <a:tr h="495300">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l">
                        <a:spcBef>
                          <a:spcPts val="0"/>
                        </a:spcBef>
                        <a:spcAft>
                          <a:spcPts val="0"/>
                        </a:spcAft>
                        <a:buNone/>
                      </a:pPr>
                      <a:r>
                        <a:rPr lang="es-ES" sz="1000">
                          <a:latin typeface="Arial"/>
                          <a:ea typeface="Arial"/>
                          <a:cs typeface="Arial"/>
                          <a:sym typeface="Arial"/>
                        </a:rPr>
                        <a:t>Visualizar muestra</a:t>
                      </a:r>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“cargue el Google maps debe mostrar las muestras positivas de color rojo y las negativas de color azul.</a:t>
                      </a:r>
                      <a:endParaRPr/>
                    </a:p>
                  </a:txBody>
                  <a:tcPr marT="9525" marB="9525" marR="9525" marL="9525" anchor="ctr"/>
                </a:tc>
              </a:tr>
            </a:tbl>
          </a:graphicData>
        </a:graphic>
      </p:graphicFrame>
      <p:graphicFrame>
        <p:nvGraphicFramePr>
          <p:cNvPr id="180" name="Google Shape;180;p9"/>
          <p:cNvGraphicFramePr/>
          <p:nvPr/>
        </p:nvGraphicFramePr>
        <p:xfrm>
          <a:off x="2628438" y="4531590"/>
          <a:ext cx="3000000" cy="3000000"/>
        </p:xfrm>
        <a:graphic>
          <a:graphicData uri="http://schemas.openxmlformats.org/drawingml/2006/table">
            <a:tbl>
              <a:tblPr bandRow="1" firstCol="1" firstRow="1">
                <a:noFill/>
                <a:tableStyleId>{71BAF55A-62F3-44A7-B26F-BDF6E910EA9F}</a:tableStyleId>
              </a:tblPr>
              <a:tblGrid>
                <a:gridCol w="288625"/>
                <a:gridCol w="1933575"/>
                <a:gridCol w="4572000"/>
              </a:tblGrid>
              <a:tr h="238125">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38125">
                <a:tc>
                  <a:txBody>
                    <a:bodyPr/>
                    <a:lstStyle/>
                    <a:p>
                      <a:pPr indent="0" lvl="0" marL="0" marR="0" rtl="0" algn="just">
                        <a:spcBef>
                          <a:spcPts val="0"/>
                        </a:spcBef>
                        <a:spcAft>
                          <a:spcPts val="0"/>
                        </a:spcAft>
                        <a:buNone/>
                      </a:pPr>
                      <a:r>
                        <a:rPr lang="es-ES" sz="1000">
                          <a:latin typeface="Arial"/>
                          <a:ea typeface="Arial"/>
                          <a:cs typeface="Arial"/>
                          <a:sym typeface="Arial"/>
                        </a:rPr>
                        <a:t>#06</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guardar el correo electrónico, apellidos, nombres y alias al registrar una muestra.</a:t>
                      </a:r>
                      <a:endParaRPr sz="1800">
                        <a:latin typeface="Arial"/>
                        <a:ea typeface="Arial"/>
                        <a:cs typeface="Arial"/>
                        <a:sym typeface="Arial"/>
                      </a:endParaRPr>
                    </a:p>
                  </a:txBody>
                  <a:tcPr marT="9525" marB="9525" marR="9525" marL="9525" anchor="ctr"/>
                </a:tc>
                <a:tc hMerge="1"/>
              </a:tr>
              <a:tr h="238125">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485775">
                <a:tc>
                  <a:txBody>
                    <a:bodyPr/>
                    <a:lstStyle/>
                    <a:p>
                      <a:pPr indent="0" lvl="0" marL="0" marR="0" rtl="0" algn="ctr">
                        <a:spcBef>
                          <a:spcPts val="0"/>
                        </a:spcBef>
                        <a:spcAft>
                          <a:spcPts val="0"/>
                        </a:spcAft>
                        <a:buClr>
                          <a:schemeClr val="dk1"/>
                        </a:buClr>
                        <a:buSzPts val="1000"/>
                        <a:buFont typeface="Arial"/>
                        <a:buNone/>
                      </a:pPr>
                      <a:r>
                        <a:rPr lang="es-ES" sz="1000">
                          <a:latin typeface="Arial"/>
                          <a:ea typeface="Arial"/>
                          <a:cs typeface="Arial"/>
                          <a:sym typeface="Arial"/>
                        </a:rPr>
                        <a:t>1.</a:t>
                      </a:r>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Almacenar Usuario</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“digite algún carácter no permitido” no le permitirá ingresar.</a:t>
                      </a:r>
                      <a:endParaRPr sz="1800">
                        <a:latin typeface="Arial"/>
                        <a:ea typeface="Arial"/>
                        <a:cs typeface="Arial"/>
                        <a:sym typeface="Arial"/>
                      </a:endParaRPr>
                    </a:p>
                  </a:txBody>
                  <a:tcPr marT="9525" marB="9525" marR="9525" marL="9525" anchor="ctr"/>
                </a:tc>
              </a:tr>
              <a:tr h="485775">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Almacenar Usuario</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“no digite el alias” le permitirá ingresar con normalidad.</a:t>
                      </a:r>
                      <a:endParaRPr sz="1800">
                        <a:latin typeface="Arial"/>
                        <a:ea typeface="Arial"/>
                        <a:cs typeface="Arial"/>
                        <a:sym typeface="Arial"/>
                      </a:endParaRPr>
                    </a:p>
                  </a:txBody>
                  <a:tcPr marT="9525" marB="9525" marR="9525" marL="9525" anchor="ctr"/>
                </a:tc>
              </a:tr>
              <a:tr h="485775">
                <a:tc>
                  <a:txBody>
                    <a:bodyPr/>
                    <a:lstStyle/>
                    <a:p>
                      <a:pPr indent="0" lvl="0" marL="0" marR="0" rtl="0" algn="ctr">
                        <a:spcBef>
                          <a:spcPts val="0"/>
                        </a:spcBef>
                        <a:spcAft>
                          <a:spcPts val="0"/>
                        </a:spcAft>
                        <a:buClr>
                          <a:schemeClr val="dk1"/>
                        </a:buClr>
                        <a:buSzPts val="1000"/>
                        <a:buFont typeface="Arial"/>
                        <a:buNone/>
                      </a:pPr>
                      <a:r>
                        <a:rPr lang="es-ES" sz="1000">
                          <a:latin typeface="Arial"/>
                          <a:ea typeface="Arial"/>
                          <a:cs typeface="Arial"/>
                          <a:sym typeface="Arial"/>
                        </a:rPr>
                        <a:t>3.</a:t>
                      </a:r>
                      <a:endParaRPr/>
                    </a:p>
                  </a:txBody>
                  <a:tcPr marT="9525" marB="9525" marR="9525" marL="9525"/>
                </a:tc>
                <a:tc>
                  <a:txBody>
                    <a:bodyPr/>
                    <a:lstStyle/>
                    <a:p>
                      <a:pPr indent="0" lvl="0" marL="0" marR="0" rtl="0" algn="just">
                        <a:spcBef>
                          <a:spcPts val="0"/>
                        </a:spcBef>
                        <a:spcAft>
                          <a:spcPts val="0"/>
                        </a:spcAft>
                        <a:buClr>
                          <a:schemeClr val="dk1"/>
                        </a:buClr>
                        <a:buSzPts val="1000"/>
                        <a:buFont typeface="Arial"/>
                        <a:buNone/>
                      </a:pPr>
                      <a:r>
                        <a:rPr lang="es-ES" sz="1000">
                          <a:latin typeface="Arial"/>
                          <a:ea typeface="Arial"/>
                          <a:cs typeface="Arial"/>
                          <a:sym typeface="Arial"/>
                        </a:rPr>
                        <a:t>Almacenar Usuario</a:t>
                      </a:r>
                      <a:endParaRPr/>
                    </a:p>
                  </a:txBody>
                  <a:tcPr marT="9525" marB="9525" marR="9525" marL="9525"/>
                </a:tc>
                <a:tc>
                  <a:txBody>
                    <a:bodyPr/>
                    <a:lstStyle/>
                    <a:p>
                      <a:pPr indent="0" lvl="0" marL="0" marR="0" rtl="0" algn="just">
                        <a:spcBef>
                          <a:spcPts val="0"/>
                        </a:spcBef>
                        <a:spcAft>
                          <a:spcPts val="0"/>
                        </a:spcAft>
                        <a:buClr>
                          <a:schemeClr val="dk1"/>
                        </a:buClr>
                        <a:buSzPts val="1000"/>
                        <a:buFont typeface="Arial"/>
                        <a:buNone/>
                      </a:pPr>
                      <a:r>
                        <a:rPr lang="es-ES" sz="1000">
                          <a:latin typeface="Arial"/>
                          <a:ea typeface="Arial"/>
                          <a:cs typeface="Arial"/>
                          <a:sym typeface="Arial"/>
                        </a:rPr>
                        <a:t>En caso de que "se complete correctamente todos los campos" le permitirá ingresar.</a:t>
                      </a:r>
                      <a:endParaRPr/>
                    </a:p>
                  </a:txBody>
                  <a:tcPr marT="9525" marB="9525" marR="9525" marL="9525"/>
                </a:tc>
              </a:tr>
            </a:tbl>
          </a:graphicData>
        </a:graphic>
      </p:graphicFrame>
      <p:pic>
        <p:nvPicPr>
          <p:cNvPr descr="Texto, Carta&#10;&#10;Descripción generada automáticamente" id="181" name="Google Shape;181;p9"/>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aphicFrame>
        <p:nvGraphicFramePr>
          <p:cNvPr id="186" name="Google Shape;186;p10"/>
          <p:cNvGraphicFramePr/>
          <p:nvPr/>
        </p:nvGraphicFramePr>
        <p:xfrm>
          <a:off x="2651153" y="123218"/>
          <a:ext cx="3000000" cy="3000000"/>
        </p:xfrm>
        <a:graphic>
          <a:graphicData uri="http://schemas.openxmlformats.org/drawingml/2006/table">
            <a:tbl>
              <a:tblPr bandRow="1" firstCol="1" firstRow="1">
                <a:noFill/>
                <a:tableStyleId>{71BAF55A-62F3-44A7-B26F-BDF6E910EA9F}</a:tableStyleId>
              </a:tblPr>
              <a:tblGrid>
                <a:gridCol w="361950"/>
                <a:gridCol w="1952625"/>
                <a:gridCol w="4629150"/>
              </a:tblGrid>
              <a:tr h="285750">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85750">
                <a:tc>
                  <a:txBody>
                    <a:bodyPr/>
                    <a:lstStyle/>
                    <a:p>
                      <a:pPr indent="0" lvl="0" marL="0" marR="0" rtl="0" algn="just">
                        <a:spcBef>
                          <a:spcPts val="0"/>
                        </a:spcBef>
                        <a:spcAft>
                          <a:spcPts val="0"/>
                        </a:spcAft>
                        <a:buNone/>
                      </a:pPr>
                      <a:r>
                        <a:rPr lang="es-ES" sz="1000">
                          <a:latin typeface="Arial"/>
                          <a:ea typeface="Arial"/>
                          <a:cs typeface="Arial"/>
                          <a:sym typeface="Arial"/>
                        </a:rPr>
                        <a:t>#07​</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compartir un enlace de descarga del aplicativo.​</a:t>
                      </a:r>
                      <a:endParaRPr sz="1800">
                        <a:latin typeface="Arial"/>
                        <a:ea typeface="Arial"/>
                        <a:cs typeface="Arial"/>
                        <a:sym typeface="Arial"/>
                      </a:endParaRPr>
                    </a:p>
                  </a:txBody>
                  <a:tcPr marT="9525" marB="9525" marR="9525" marL="9525" anchor="ctr"/>
                </a:tc>
                <a:tc hMerge="1"/>
              </a:tr>
              <a:tr h="285750">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333375">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200">
                          <a:latin typeface="Arial"/>
                          <a:ea typeface="Arial"/>
                          <a:cs typeface="Arial"/>
                          <a:sym typeface="Arial"/>
                        </a:rPr>
                        <a:t>Compartir enlace</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“desee recomendar a terceros" existirá un botón que contenga un mensaje con el enlace de descarga.</a:t>
                      </a:r>
                      <a:endParaRPr/>
                    </a:p>
                  </a:txBody>
                  <a:tcPr marT="9525" marB="9525" marR="9525" marL="9525" anchor="ctr"/>
                </a:tc>
              </a:tr>
              <a:tr h="552450">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9525" marB="9525" marR="9525" marL="9525" anchor="ctr"/>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9525" marB="9525" marR="9525" marL="9525" anchor="ctr"/>
                </a:tc>
              </a:tr>
            </a:tbl>
          </a:graphicData>
        </a:graphic>
      </p:graphicFrame>
      <p:graphicFrame>
        <p:nvGraphicFramePr>
          <p:cNvPr id="187" name="Google Shape;187;p10"/>
          <p:cNvGraphicFramePr/>
          <p:nvPr/>
        </p:nvGraphicFramePr>
        <p:xfrm>
          <a:off x="2631267" y="1957445"/>
          <a:ext cx="3000000" cy="3000000"/>
        </p:xfrm>
        <a:graphic>
          <a:graphicData uri="http://schemas.openxmlformats.org/drawingml/2006/table">
            <a:tbl>
              <a:tblPr bandRow="1" firstCol="1" firstRow="1">
                <a:noFill/>
                <a:tableStyleId>{71BAF55A-62F3-44A7-B26F-BDF6E910EA9F}</a:tableStyleId>
              </a:tblPr>
              <a:tblGrid>
                <a:gridCol w="371475"/>
                <a:gridCol w="1962150"/>
                <a:gridCol w="4657725"/>
              </a:tblGrid>
              <a:tr h="276225">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76225">
                <a:tc>
                  <a:txBody>
                    <a:bodyPr/>
                    <a:lstStyle/>
                    <a:p>
                      <a:pPr indent="0" lvl="0" marL="0" marR="0" rtl="0" algn="just">
                        <a:spcBef>
                          <a:spcPts val="0"/>
                        </a:spcBef>
                        <a:spcAft>
                          <a:spcPts val="0"/>
                        </a:spcAft>
                        <a:buNone/>
                      </a:pPr>
                      <a:r>
                        <a:rPr lang="es-ES" sz="1000">
                          <a:latin typeface="Arial"/>
                          <a:ea typeface="Arial"/>
                          <a:cs typeface="Arial"/>
                          <a:sym typeface="Arial"/>
                        </a:rPr>
                        <a:t>#08​</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filtrar las muestras por departamento, provincia, fecha y autor.</a:t>
                      </a:r>
                      <a:endParaRPr sz="1800">
                        <a:latin typeface="Arial"/>
                        <a:ea typeface="Arial"/>
                        <a:cs typeface="Arial"/>
                        <a:sym typeface="Arial"/>
                      </a:endParaRPr>
                    </a:p>
                  </a:txBody>
                  <a:tcPr marT="9525" marB="9525" marR="9525" marL="9525" anchor="ctr"/>
                </a:tc>
                <a:tc hMerge="1"/>
              </a:tr>
              <a:tr h="276225">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552450">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Localizar muestras</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“desee filtrar las muestras por departamento” debe mostrar una lista con todas las muestras filtradas por departamentos.</a:t>
                      </a:r>
                      <a:endParaRPr/>
                    </a:p>
                  </a:txBody>
                  <a:tcPr marT="9525" marB="9525" marR="9525" marL="9525" anchor="ctr"/>
                </a:tc>
              </a:tr>
              <a:tr h="552450">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Localizar muestras</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“desee filtrar las muestras por provincia" debe mostrar una lista con todas las muestras filtradas por provincias.</a:t>
                      </a:r>
                      <a:endParaRPr/>
                    </a:p>
                  </a:txBody>
                  <a:tcPr marT="9525" marB="9525" marR="9525" marL="9525" anchor="ctr"/>
                </a:tc>
              </a:tr>
              <a:tr h="552450">
                <a:tc>
                  <a:txBody>
                    <a:bodyPr/>
                    <a:lstStyle/>
                    <a:p>
                      <a:pPr indent="0" lvl="0" marL="0" marR="0" rtl="0" algn="ctr">
                        <a:spcBef>
                          <a:spcPts val="0"/>
                        </a:spcBef>
                        <a:spcAft>
                          <a:spcPts val="0"/>
                        </a:spcAft>
                        <a:buClr>
                          <a:schemeClr val="dk1"/>
                        </a:buClr>
                        <a:buSzPts val="1000"/>
                        <a:buFont typeface="Arial"/>
                        <a:buNone/>
                      </a:pPr>
                      <a:r>
                        <a:rPr lang="es-ES" sz="1000">
                          <a:latin typeface="Arial"/>
                          <a:ea typeface="Arial"/>
                          <a:cs typeface="Arial"/>
                          <a:sym typeface="Arial"/>
                        </a:rPr>
                        <a:t>3.</a:t>
                      </a:r>
                      <a:endParaRPr/>
                    </a:p>
                  </a:txBody>
                  <a:tcPr marT="9525" marB="9525" marR="9525" marL="9525" anchor="ctr"/>
                </a:tc>
                <a:tc>
                  <a:txBody>
                    <a:bodyPr/>
                    <a:lstStyle/>
                    <a:p>
                      <a:pPr indent="0" lvl="0" marL="0" marR="0" rtl="0" algn="just">
                        <a:spcBef>
                          <a:spcPts val="0"/>
                        </a:spcBef>
                        <a:spcAft>
                          <a:spcPts val="0"/>
                        </a:spcAft>
                        <a:buClr>
                          <a:schemeClr val="dk1"/>
                        </a:buClr>
                        <a:buSzPts val="1000"/>
                        <a:buFont typeface="Arial"/>
                        <a:buNone/>
                      </a:pPr>
                      <a:r>
                        <a:rPr b="0" i="0" lang="es-ES" sz="1000" u="none" strike="noStrike">
                          <a:latin typeface="Arial"/>
                          <a:ea typeface="Arial"/>
                          <a:cs typeface="Arial"/>
                          <a:sym typeface="Arial"/>
                        </a:rPr>
                        <a:t>Localizar muestras</a:t>
                      </a:r>
                      <a:endParaRPr sz="1800"/>
                    </a:p>
                  </a:txBody>
                  <a:tcPr marT="9525" marB="9525" marR="9525" marL="9525" anchor="ctr"/>
                </a:tc>
                <a:tc>
                  <a:txBody>
                    <a:bodyPr/>
                    <a:lstStyle/>
                    <a:p>
                      <a:pPr indent="0" lvl="0" marL="0" marR="0" rtl="0" algn="just">
                        <a:spcBef>
                          <a:spcPts val="0"/>
                        </a:spcBef>
                        <a:spcAft>
                          <a:spcPts val="0"/>
                        </a:spcAft>
                        <a:buClr>
                          <a:schemeClr val="dk1"/>
                        </a:buClr>
                        <a:buSzPts val="1000"/>
                        <a:buFont typeface="Arial"/>
                        <a:buNone/>
                      </a:pPr>
                      <a:r>
                        <a:rPr lang="es-ES" sz="1000">
                          <a:latin typeface="Arial"/>
                          <a:ea typeface="Arial"/>
                          <a:cs typeface="Arial"/>
                          <a:sym typeface="Arial"/>
                        </a:rPr>
                        <a:t>En caso de que "desee filtrar las muestras por fecha" debe mostrar una lista con todas las muestras filtradas por fecha.</a:t>
                      </a:r>
                      <a:endParaRPr/>
                    </a:p>
                  </a:txBody>
                  <a:tcPr marT="9525" marB="9525" marR="9525" marL="9525"/>
                </a:tc>
              </a:tr>
              <a:tr h="552450">
                <a:tc>
                  <a:txBody>
                    <a:bodyPr/>
                    <a:lstStyle/>
                    <a:p>
                      <a:pPr indent="0" lvl="0" marL="0" marR="0" rtl="0" algn="ctr">
                        <a:spcBef>
                          <a:spcPts val="0"/>
                        </a:spcBef>
                        <a:spcAft>
                          <a:spcPts val="0"/>
                        </a:spcAft>
                        <a:buClr>
                          <a:schemeClr val="dk1"/>
                        </a:buClr>
                        <a:buSzPts val="1000"/>
                        <a:buFont typeface="Arial"/>
                        <a:buNone/>
                      </a:pPr>
                      <a:r>
                        <a:rPr lang="es-ES" sz="1000">
                          <a:latin typeface="Arial"/>
                          <a:ea typeface="Arial"/>
                          <a:cs typeface="Arial"/>
                          <a:sym typeface="Arial"/>
                        </a:rPr>
                        <a:t>4.</a:t>
                      </a:r>
                      <a:endParaRPr/>
                    </a:p>
                  </a:txBody>
                  <a:tcPr marT="9525" marB="9525" marR="9525" marL="9525" anchor="ctr"/>
                </a:tc>
                <a:tc>
                  <a:txBody>
                    <a:bodyPr/>
                    <a:lstStyle/>
                    <a:p>
                      <a:pPr indent="0" lvl="0" marL="0" marR="0" rtl="0" algn="just">
                        <a:spcBef>
                          <a:spcPts val="0"/>
                        </a:spcBef>
                        <a:spcAft>
                          <a:spcPts val="0"/>
                        </a:spcAft>
                        <a:buClr>
                          <a:schemeClr val="dk1"/>
                        </a:buClr>
                        <a:buSzPts val="1000"/>
                        <a:buFont typeface="Arial"/>
                        <a:buNone/>
                      </a:pPr>
                      <a:r>
                        <a:rPr b="0" i="0" lang="es-ES" sz="1000" u="none" strike="noStrike">
                          <a:latin typeface="Arial"/>
                          <a:ea typeface="Arial"/>
                          <a:cs typeface="Arial"/>
                          <a:sym typeface="Arial"/>
                        </a:rPr>
                        <a:t>Localizar muestras</a:t>
                      </a:r>
                      <a:endParaRPr sz="1800"/>
                    </a:p>
                  </a:txBody>
                  <a:tcPr marT="9525" marB="9525" marR="9525" marL="9525" anchor="ctr"/>
                </a:tc>
                <a:tc>
                  <a:txBody>
                    <a:bodyPr/>
                    <a:lstStyle/>
                    <a:p>
                      <a:pPr indent="0" lvl="0" marL="0" marR="0" rtl="0" algn="just">
                        <a:spcBef>
                          <a:spcPts val="0"/>
                        </a:spcBef>
                        <a:spcAft>
                          <a:spcPts val="0"/>
                        </a:spcAft>
                        <a:buClr>
                          <a:schemeClr val="dk1"/>
                        </a:buClr>
                        <a:buSzPts val="1000"/>
                        <a:buFont typeface="Arial"/>
                        <a:buNone/>
                      </a:pPr>
                      <a:r>
                        <a:rPr b="0" i="0" lang="es-ES" sz="1000" u="none" strike="noStrike">
                          <a:latin typeface="Arial"/>
                          <a:ea typeface="Arial"/>
                          <a:cs typeface="Arial"/>
                          <a:sym typeface="Arial"/>
                        </a:rPr>
                        <a:t>En caso de que "desee filtrar las muestras por autor" debe mostrar una lista con todas las muestras filtradas por fecha.</a:t>
                      </a:r>
                      <a:endParaRPr sz="1800"/>
                    </a:p>
                  </a:txBody>
                  <a:tcPr marT="9525" marB="9525" marR="9525" marL="9525"/>
                </a:tc>
              </a:tr>
            </a:tbl>
          </a:graphicData>
        </a:graphic>
      </p:graphicFrame>
      <p:graphicFrame>
        <p:nvGraphicFramePr>
          <p:cNvPr id="188" name="Google Shape;188;p10"/>
          <p:cNvGraphicFramePr/>
          <p:nvPr/>
        </p:nvGraphicFramePr>
        <p:xfrm>
          <a:off x="2590800" y="5044440"/>
          <a:ext cx="3000000" cy="3000000"/>
        </p:xfrm>
        <a:graphic>
          <a:graphicData uri="http://schemas.openxmlformats.org/drawingml/2006/table">
            <a:tbl>
              <a:tblPr bandRow="1" firstCol="1" firstRow="1">
                <a:noFill/>
                <a:tableStyleId>{71BAF55A-62F3-44A7-B26F-BDF6E910EA9F}</a:tableStyleId>
              </a:tblPr>
              <a:tblGrid>
                <a:gridCol w="371475"/>
                <a:gridCol w="1971675"/>
                <a:gridCol w="4667250"/>
              </a:tblGrid>
              <a:tr h="285750">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85750">
                <a:tc>
                  <a:txBody>
                    <a:bodyPr/>
                    <a:lstStyle/>
                    <a:p>
                      <a:pPr indent="0" lvl="0" marL="0" marR="0" rtl="0" algn="just">
                        <a:spcBef>
                          <a:spcPts val="0"/>
                        </a:spcBef>
                        <a:spcAft>
                          <a:spcPts val="0"/>
                        </a:spcAft>
                        <a:buNone/>
                      </a:pPr>
                      <a:r>
                        <a:rPr lang="es-ES" sz="1000">
                          <a:latin typeface="Arial"/>
                          <a:ea typeface="Arial"/>
                          <a:cs typeface="Arial"/>
                          <a:sym typeface="Arial"/>
                        </a:rPr>
                        <a:t>#09​</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poder comunicarme con soporte técnico.</a:t>
                      </a:r>
                      <a:endParaRPr sz="1800">
                        <a:latin typeface="Arial"/>
                        <a:ea typeface="Arial"/>
                        <a:cs typeface="Arial"/>
                        <a:sym typeface="Arial"/>
                      </a:endParaRPr>
                    </a:p>
                  </a:txBody>
                  <a:tcPr marT="9525" marB="9525" marR="9525" marL="9525" anchor="ctr"/>
                </a:tc>
                <a:tc hMerge="1"/>
              </a:tr>
              <a:tr h="285750">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581025">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Soporte técnico</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“exista algún inconveniente” habrá una opción para que puedan comunicarse por whatsapp con soporte técnico.</a:t>
                      </a:r>
                      <a:endParaRPr sz="1800">
                        <a:latin typeface="Arial"/>
                        <a:ea typeface="Arial"/>
                        <a:cs typeface="Arial"/>
                        <a:sym typeface="Arial"/>
                      </a:endParaRPr>
                    </a:p>
                  </a:txBody>
                  <a:tcPr marT="9525" marB="9525" marR="9525" marL="9525" anchor="ctr"/>
                </a:tc>
              </a:tr>
              <a:tr h="285750">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t/>
                      </a:r>
                      <a:endParaRPr sz="10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t/>
                      </a:r>
                      <a:endParaRPr sz="1000">
                        <a:latin typeface="Arial"/>
                        <a:ea typeface="Arial"/>
                        <a:cs typeface="Arial"/>
                        <a:sym typeface="Arial"/>
                      </a:endParaRPr>
                    </a:p>
                  </a:txBody>
                  <a:tcPr marT="9525" marB="9525" marR="9525" marL="9525" anchor="ctr"/>
                </a:tc>
              </a:tr>
            </a:tbl>
          </a:graphicData>
        </a:graphic>
      </p:graphicFrame>
      <p:pic>
        <p:nvPicPr>
          <p:cNvPr descr="Texto, Carta&#10;&#10;Descripción generada automáticamente" id="189" name="Google Shape;189;p10"/>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aphicFrame>
        <p:nvGraphicFramePr>
          <p:cNvPr id="194" name="Google Shape;194;p11"/>
          <p:cNvGraphicFramePr/>
          <p:nvPr/>
        </p:nvGraphicFramePr>
        <p:xfrm>
          <a:off x="2493096" y="291436"/>
          <a:ext cx="3000000" cy="3000000"/>
        </p:xfrm>
        <a:graphic>
          <a:graphicData uri="http://schemas.openxmlformats.org/drawingml/2006/table">
            <a:tbl>
              <a:tblPr bandRow="1" firstCol="1" firstRow="1">
                <a:noFill/>
                <a:tableStyleId>{71BAF55A-62F3-44A7-B26F-BDF6E910EA9F}</a:tableStyleId>
              </a:tblPr>
              <a:tblGrid>
                <a:gridCol w="361950"/>
                <a:gridCol w="1943100"/>
                <a:gridCol w="4600575"/>
              </a:tblGrid>
              <a:tr h="257175">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57175">
                <a:tc>
                  <a:txBody>
                    <a:bodyPr/>
                    <a:lstStyle/>
                    <a:p>
                      <a:pPr indent="0" lvl="0" marL="0" marR="0" rtl="0" algn="just">
                        <a:spcBef>
                          <a:spcPts val="0"/>
                        </a:spcBef>
                        <a:spcAft>
                          <a:spcPts val="0"/>
                        </a:spcAft>
                        <a:buNone/>
                      </a:pPr>
                      <a:r>
                        <a:rPr lang="es-ES" sz="1000">
                          <a:latin typeface="Arial"/>
                          <a:ea typeface="Arial"/>
                          <a:cs typeface="Arial"/>
                          <a:sym typeface="Arial"/>
                        </a:rPr>
                        <a:t>#10​</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registrar sugerencias y/o comentarios sobre el aplicativo.</a:t>
                      </a:r>
                      <a:endParaRPr sz="1800">
                        <a:latin typeface="Arial"/>
                        <a:ea typeface="Arial"/>
                        <a:cs typeface="Arial"/>
                        <a:sym typeface="Arial"/>
                      </a:endParaRPr>
                    </a:p>
                  </a:txBody>
                  <a:tcPr marT="9525" marB="9525" marR="9525" marL="9525" anchor="ctr"/>
                </a:tc>
                <a:tc hMerge="1"/>
              </a:tr>
              <a:tr h="257175">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523875">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Interacción del usuario.​</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“Desee dejar sugerencias y/o comentarios existirá un formulario para rellenar.</a:t>
                      </a:r>
                      <a:endParaRPr sz="1800">
                        <a:latin typeface="Arial"/>
                        <a:ea typeface="Arial"/>
                        <a:cs typeface="Arial"/>
                        <a:sym typeface="Arial"/>
                      </a:endParaRPr>
                    </a:p>
                  </a:txBody>
                  <a:tcPr marT="9525" marB="9525" marR="9525" marL="9525" anchor="ctr"/>
                </a:tc>
              </a:tr>
              <a:tr h="338450">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Interacción del usuario</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“desee reportar” algo sobre la aplicación se podrá hacer mediante una opción que te llevara a ello.</a:t>
                      </a:r>
                      <a:endParaRPr sz="1800">
                        <a:latin typeface="Arial"/>
                        <a:ea typeface="Arial"/>
                        <a:cs typeface="Arial"/>
                        <a:sym typeface="Arial"/>
                      </a:endParaRPr>
                    </a:p>
                  </a:txBody>
                  <a:tcPr marT="9525" marB="9525" marR="9525" marL="9525" anchor="ctr"/>
                </a:tc>
              </a:tr>
            </a:tbl>
          </a:graphicData>
        </a:graphic>
      </p:graphicFrame>
      <p:sp>
        <p:nvSpPr>
          <p:cNvPr id="195" name="Google Shape;195;p11"/>
          <p:cNvSpPr txBox="1"/>
          <p:nvPr/>
        </p:nvSpPr>
        <p:spPr>
          <a:xfrm>
            <a:off x="4574309" y="879764"/>
            <a:ext cx="2743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graphicFrame>
        <p:nvGraphicFramePr>
          <p:cNvPr id="196" name="Google Shape;196;p11"/>
          <p:cNvGraphicFramePr/>
          <p:nvPr/>
        </p:nvGraphicFramePr>
        <p:xfrm>
          <a:off x="2458460" y="2286432"/>
          <a:ext cx="3000000" cy="3000000"/>
        </p:xfrm>
        <a:graphic>
          <a:graphicData uri="http://schemas.openxmlformats.org/drawingml/2006/table">
            <a:tbl>
              <a:tblPr bandRow="1" firstCol="1" firstRow="1">
                <a:noFill/>
                <a:tableStyleId>{71BAF55A-62F3-44A7-B26F-BDF6E910EA9F}</a:tableStyleId>
              </a:tblPr>
              <a:tblGrid>
                <a:gridCol w="361950"/>
                <a:gridCol w="1943100"/>
                <a:gridCol w="4600575"/>
              </a:tblGrid>
              <a:tr h="257175">
                <a:tc>
                  <a:txBody>
                    <a:bodyPr/>
                    <a:lstStyle/>
                    <a:p>
                      <a:pPr indent="0" lvl="0" marL="0" marR="0" rtl="0" algn="ctr">
                        <a:spcBef>
                          <a:spcPts val="0"/>
                        </a:spcBef>
                        <a:spcAft>
                          <a:spcPts val="0"/>
                        </a:spcAft>
                        <a:buClr>
                          <a:schemeClr val="dk1"/>
                        </a:buClr>
                        <a:buSzPts val="1000"/>
                        <a:buFont typeface="Arial"/>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57175">
                <a:tc>
                  <a:txBody>
                    <a:bodyPr/>
                    <a:lstStyle/>
                    <a:p>
                      <a:pPr indent="0" lvl="0" marL="0" marR="0" rtl="0" algn="just">
                        <a:spcBef>
                          <a:spcPts val="0"/>
                        </a:spcBef>
                        <a:spcAft>
                          <a:spcPts val="0"/>
                        </a:spcAft>
                        <a:buNone/>
                      </a:pPr>
                      <a:r>
                        <a:rPr lang="es-ES" sz="1000">
                          <a:latin typeface="Arial"/>
                          <a:ea typeface="Arial"/>
                          <a:cs typeface="Arial"/>
                          <a:sym typeface="Arial"/>
                        </a:rPr>
                        <a:t>#11​</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visualizar una guía de ayuda al iniciar el aplicativo.</a:t>
                      </a:r>
                      <a:endParaRPr sz="1800">
                        <a:latin typeface="Arial"/>
                        <a:ea typeface="Arial"/>
                        <a:cs typeface="Arial"/>
                        <a:sym typeface="Arial"/>
                      </a:endParaRPr>
                    </a:p>
                  </a:txBody>
                  <a:tcPr marT="9525" marB="9525" marR="9525" marL="9525" anchor="ctr"/>
                </a:tc>
                <a:tc hMerge="1"/>
              </a:tr>
              <a:tr h="257175">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514350">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GuÍa de ayuda</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“quiera omitir la guía de ayuda" existirá un botón con la opción de omitir la guía.​</a:t>
                      </a:r>
                      <a:endParaRPr sz="1800">
                        <a:latin typeface="Arial"/>
                        <a:ea typeface="Arial"/>
                        <a:cs typeface="Arial"/>
                        <a:sym typeface="Arial"/>
                      </a:endParaRPr>
                    </a:p>
                  </a:txBody>
                  <a:tcPr marT="9525" marB="9525" marR="9525" marL="9525" anchor="ctr"/>
                </a:tc>
              </a:tr>
              <a:tr h="514350">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GuÍa de ayuda​</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“quiera seguir viendo más pasos de la guía pueda deslizar hacia la derecha o izquierda para poder avanzar o retroceder.​</a:t>
                      </a:r>
                      <a:endParaRPr sz="1800">
                        <a:latin typeface="Arial"/>
                        <a:ea typeface="Arial"/>
                        <a:cs typeface="Arial"/>
                        <a:sym typeface="Arial"/>
                      </a:endParaRPr>
                    </a:p>
                  </a:txBody>
                  <a:tcPr marT="9525" marB="9525" marR="9525" marL="9525" anchor="ctr"/>
                </a:tc>
              </a:tr>
            </a:tbl>
          </a:graphicData>
        </a:graphic>
      </p:graphicFrame>
      <p:graphicFrame>
        <p:nvGraphicFramePr>
          <p:cNvPr id="197" name="Google Shape;197;p11"/>
          <p:cNvGraphicFramePr/>
          <p:nvPr/>
        </p:nvGraphicFramePr>
        <p:xfrm>
          <a:off x="2493096" y="4526973"/>
          <a:ext cx="3000000" cy="3000000"/>
        </p:xfrm>
        <a:graphic>
          <a:graphicData uri="http://schemas.openxmlformats.org/drawingml/2006/table">
            <a:tbl>
              <a:tblPr bandRow="1" firstCol="1" firstRow="1">
                <a:noFill/>
                <a:tableStyleId>{71BAF55A-62F3-44A7-B26F-BDF6E910EA9F}</a:tableStyleId>
              </a:tblPr>
              <a:tblGrid>
                <a:gridCol w="361950"/>
                <a:gridCol w="1943100"/>
                <a:gridCol w="4600575"/>
              </a:tblGrid>
              <a:tr h="247650">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47650">
                <a:tc>
                  <a:txBody>
                    <a:bodyPr/>
                    <a:lstStyle/>
                    <a:p>
                      <a:pPr indent="0" lvl="0" marL="0" marR="0" rtl="0" algn="just">
                        <a:spcBef>
                          <a:spcPts val="0"/>
                        </a:spcBef>
                        <a:spcAft>
                          <a:spcPts val="0"/>
                        </a:spcAft>
                        <a:buNone/>
                      </a:pPr>
                      <a:r>
                        <a:rPr lang="es-ES" sz="1000">
                          <a:latin typeface="Arial"/>
                          <a:ea typeface="Arial"/>
                          <a:cs typeface="Arial"/>
                          <a:sym typeface="Arial"/>
                        </a:rPr>
                        <a:t>#12​</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administrador deseo mostrar información de los desarrolladores del proyecto.​</a:t>
                      </a:r>
                      <a:endParaRPr sz="1800">
                        <a:latin typeface="Arial"/>
                        <a:ea typeface="Arial"/>
                        <a:cs typeface="Arial"/>
                        <a:sym typeface="Arial"/>
                      </a:endParaRPr>
                    </a:p>
                  </a:txBody>
                  <a:tcPr marT="9525" marB="9525" marR="9525" marL="9525" anchor="ctr"/>
                </a:tc>
                <a:tc hMerge="1"/>
              </a:tr>
              <a:tr h="247650">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504825">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Información de los desarrolladores</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“Deseen comunicarse con los desarrolladores del proyecto” habrá una opción que los lleve a un número para que se puedan contactar.</a:t>
                      </a:r>
                      <a:endParaRPr sz="1800">
                        <a:latin typeface="Arial"/>
                        <a:ea typeface="Arial"/>
                        <a:cs typeface="Arial"/>
                        <a:sym typeface="Arial"/>
                      </a:endParaRPr>
                    </a:p>
                  </a:txBody>
                  <a:tcPr marT="9525" marB="9525" marR="9525" marL="9525" anchor="ctr"/>
                </a:tc>
              </a:tr>
              <a:tr h="504825">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9525" marB="9525" marR="9525" marL="9525" anchor="ctr"/>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9525" marB="9525" marR="9525" marL="9525" anchor="ctr"/>
                </a:tc>
              </a:tr>
            </a:tbl>
          </a:graphicData>
        </a:graphic>
      </p:graphicFrame>
      <p:pic>
        <p:nvPicPr>
          <p:cNvPr descr="Texto, Carta&#10;&#10;Descripción generada automáticamente" id="198" name="Google Shape;198;p11"/>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aphicFrame>
        <p:nvGraphicFramePr>
          <p:cNvPr id="203" name="Google Shape;203;p12"/>
          <p:cNvGraphicFramePr/>
          <p:nvPr/>
        </p:nvGraphicFramePr>
        <p:xfrm>
          <a:off x="2526434" y="543069"/>
          <a:ext cx="3000000" cy="3000000"/>
        </p:xfrm>
        <a:graphic>
          <a:graphicData uri="http://schemas.openxmlformats.org/drawingml/2006/table">
            <a:tbl>
              <a:tblPr bandRow="1" firstCol="1" firstRow="1">
                <a:noFill/>
                <a:tableStyleId>{71BAF55A-62F3-44A7-B26F-BDF6E910EA9F}</a:tableStyleId>
              </a:tblPr>
              <a:tblGrid>
                <a:gridCol w="361950"/>
                <a:gridCol w="1924050"/>
                <a:gridCol w="4552950"/>
              </a:tblGrid>
              <a:tr h="257175">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57175">
                <a:tc>
                  <a:txBody>
                    <a:bodyPr/>
                    <a:lstStyle/>
                    <a:p>
                      <a:pPr indent="0" lvl="0" marL="0" marR="0" rtl="0" algn="just">
                        <a:spcBef>
                          <a:spcPts val="0"/>
                        </a:spcBef>
                        <a:spcAft>
                          <a:spcPts val="0"/>
                        </a:spcAft>
                        <a:buNone/>
                      </a:pPr>
                      <a:r>
                        <a:rPr lang="es-ES" sz="1000">
                          <a:latin typeface="Arial"/>
                          <a:ea typeface="Arial"/>
                          <a:cs typeface="Arial"/>
                          <a:sym typeface="Arial"/>
                        </a:rPr>
                        <a:t>#13​</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tener la opción de registro de muestreo (Microbiológico)</a:t>
                      </a:r>
                      <a:endParaRPr sz="1800">
                        <a:latin typeface="Arial"/>
                        <a:ea typeface="Arial"/>
                        <a:cs typeface="Arial"/>
                        <a:sym typeface="Arial"/>
                      </a:endParaRPr>
                    </a:p>
                  </a:txBody>
                  <a:tcPr marT="9525" marB="9525" marR="9525" marL="9525" anchor="ctr"/>
                </a:tc>
                <a:tc hMerge="1"/>
              </a:tr>
              <a:tr h="257175">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514350">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Registro de muestreo.​</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no “completar los campos requeridos del formulario" no le permitirá registrar y le aparecerá un mensaje mostrando error.</a:t>
                      </a:r>
                      <a:endParaRPr sz="1800">
                        <a:latin typeface="Arial"/>
                        <a:ea typeface="Arial"/>
                        <a:cs typeface="Arial"/>
                        <a:sym typeface="Arial"/>
                      </a:endParaRPr>
                    </a:p>
                  </a:txBody>
                  <a:tcPr marT="9525" marB="9525" marR="9525" marL="9525" anchor="ctr"/>
                </a:tc>
              </a:tr>
              <a:tr h="514350">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Registro de muestreo.</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“desee limpiar los datos rellenados”  le mostrara un mensaje de datos eliminados correctamente.</a:t>
                      </a:r>
                      <a:endParaRPr/>
                    </a:p>
                  </a:txBody>
                  <a:tcPr marT="9525" marB="9525" marR="9525" marL="9525" anchor="ctr"/>
                </a:tc>
              </a:tr>
            </a:tbl>
          </a:graphicData>
        </a:graphic>
      </p:graphicFrame>
      <p:graphicFrame>
        <p:nvGraphicFramePr>
          <p:cNvPr id="204" name="Google Shape;204;p12"/>
          <p:cNvGraphicFramePr/>
          <p:nvPr/>
        </p:nvGraphicFramePr>
        <p:xfrm>
          <a:off x="2496560" y="2736128"/>
          <a:ext cx="3000000" cy="3000000"/>
        </p:xfrm>
        <a:graphic>
          <a:graphicData uri="http://schemas.openxmlformats.org/drawingml/2006/table">
            <a:tbl>
              <a:tblPr bandRow="1" firstCol="1" firstRow="1">
                <a:noFill/>
                <a:tableStyleId>{71BAF55A-62F3-44A7-B26F-BDF6E910EA9F}</a:tableStyleId>
              </a:tblPr>
              <a:tblGrid>
                <a:gridCol w="361950"/>
                <a:gridCol w="1924050"/>
                <a:gridCol w="4543425"/>
              </a:tblGrid>
              <a:tr h="238125">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38125">
                <a:tc>
                  <a:txBody>
                    <a:bodyPr/>
                    <a:lstStyle/>
                    <a:p>
                      <a:pPr indent="0" lvl="0" marL="0" marR="0" rtl="0" algn="just">
                        <a:spcBef>
                          <a:spcPts val="0"/>
                        </a:spcBef>
                        <a:spcAft>
                          <a:spcPts val="0"/>
                        </a:spcAft>
                        <a:buNone/>
                      </a:pPr>
                      <a:r>
                        <a:rPr lang="es-ES" sz="1000">
                          <a:latin typeface="Arial"/>
                          <a:ea typeface="Arial"/>
                          <a:cs typeface="Arial"/>
                          <a:sym typeface="Arial"/>
                        </a:rPr>
                        <a:t>#14​</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poder ver un video de cómo se realiza el muestreo paso a paso​</a:t>
                      </a:r>
                      <a:endParaRPr sz="1800">
                        <a:latin typeface="Arial"/>
                        <a:ea typeface="Arial"/>
                        <a:cs typeface="Arial"/>
                        <a:sym typeface="Arial"/>
                      </a:endParaRPr>
                    </a:p>
                  </a:txBody>
                  <a:tcPr marT="9525" marB="9525" marR="9525" marL="9525" anchor="ctr"/>
                </a:tc>
                <a:tc hMerge="1"/>
              </a:tr>
              <a:tr h="238125">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485775">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Se podrá visualizar el video.​</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“haga click en el tipo de muestreo" se mostrara un cuadro de dialogo con el video.</a:t>
                      </a:r>
                      <a:endParaRPr/>
                    </a:p>
                  </a:txBody>
                  <a:tcPr marT="9525" marB="9525" marR="9525" marL="9525" anchor="ctr"/>
                </a:tc>
              </a:tr>
              <a:tr h="485775">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Se podrá visualizar el video.</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rPr lang="es-ES" sz="1000">
                          <a:latin typeface="Arial"/>
                          <a:ea typeface="Arial"/>
                          <a:cs typeface="Arial"/>
                          <a:sym typeface="Arial"/>
                        </a:rPr>
                        <a:t>En caso de que “de que haga click en el tipo de muestro" y luego no logre cargar se mostrara un mensaje de error.</a:t>
                      </a:r>
                      <a:endParaRPr/>
                    </a:p>
                  </a:txBody>
                  <a:tcPr marT="9525" marB="9525" marR="9525" marL="9525" anchor="ctr"/>
                </a:tc>
              </a:tr>
            </a:tbl>
          </a:graphicData>
        </a:graphic>
      </p:graphicFrame>
      <p:pic>
        <p:nvPicPr>
          <p:cNvPr descr="Texto, Carta&#10;&#10;Descripción generada automáticamente" id="205" name="Google Shape;205;p12"/>
          <p:cNvPicPr preferRelativeResize="0"/>
          <p:nvPr/>
        </p:nvPicPr>
        <p:blipFill rotWithShape="1">
          <a:blip r:embed="rId3">
            <a:alphaModFix/>
          </a:blip>
          <a:srcRect b="0" l="0" r="0" t="0"/>
          <a:stretch/>
        </p:blipFill>
        <p:spPr>
          <a:xfrm>
            <a:off x="-866" y="1794"/>
            <a:ext cx="971550" cy="600075"/>
          </a:xfrm>
          <a:prstGeom prst="rect">
            <a:avLst/>
          </a:prstGeom>
          <a:noFill/>
          <a:ln>
            <a:noFill/>
          </a:ln>
        </p:spPr>
      </p:pic>
      <p:graphicFrame>
        <p:nvGraphicFramePr>
          <p:cNvPr id="206" name="Google Shape;206;p12"/>
          <p:cNvGraphicFramePr/>
          <p:nvPr/>
        </p:nvGraphicFramePr>
        <p:xfrm>
          <a:off x="2513878" y="4693082"/>
          <a:ext cx="3000000" cy="3000000"/>
        </p:xfrm>
        <a:graphic>
          <a:graphicData uri="http://schemas.openxmlformats.org/drawingml/2006/table">
            <a:tbl>
              <a:tblPr bandRow="1" firstCol="1" firstRow="1">
                <a:noFill/>
                <a:tableStyleId>{71BAF55A-62F3-44A7-B26F-BDF6E910EA9F}</a:tableStyleId>
              </a:tblPr>
              <a:tblGrid>
                <a:gridCol w="361950"/>
                <a:gridCol w="1924050"/>
                <a:gridCol w="4543425"/>
              </a:tblGrid>
              <a:tr h="238125">
                <a:tc>
                  <a:txBody>
                    <a:bodyPr/>
                    <a:lstStyle/>
                    <a:p>
                      <a:pPr indent="0" lvl="0" marL="0" marR="0" rtl="0" algn="ctr">
                        <a:spcBef>
                          <a:spcPts val="0"/>
                        </a:spcBef>
                        <a:spcAft>
                          <a:spcPts val="0"/>
                        </a:spcAft>
                        <a:buNone/>
                      </a:pPr>
                      <a:r>
                        <a:rPr lang="es-ES" sz="1000">
                          <a:latin typeface="Arial"/>
                          <a:ea typeface="Arial"/>
                          <a:cs typeface="Arial"/>
                          <a:sym typeface="Arial"/>
                        </a:rPr>
                        <a:t>ID​</a:t>
                      </a:r>
                      <a:endParaRPr sz="1800">
                        <a:latin typeface="Arial"/>
                        <a:ea typeface="Arial"/>
                        <a:cs typeface="Arial"/>
                        <a:sym typeface="Arial"/>
                      </a:endParaRPr>
                    </a:p>
                  </a:txBody>
                  <a:tcPr marT="9525" marB="9525" marR="9525" marL="9525" anchor="ctr"/>
                </a:tc>
                <a:tc gridSpan="2">
                  <a:txBody>
                    <a:bodyPr/>
                    <a:lstStyle/>
                    <a:p>
                      <a:pPr indent="0" lvl="0" marL="0" marR="0" rtl="0" algn="ctr">
                        <a:spcBef>
                          <a:spcPts val="0"/>
                        </a:spcBef>
                        <a:spcAft>
                          <a:spcPts val="0"/>
                        </a:spcAft>
                        <a:buNone/>
                      </a:pPr>
                      <a:r>
                        <a:rPr lang="es-ES" sz="1000">
                          <a:latin typeface="Arial"/>
                          <a:ea typeface="Arial"/>
                          <a:cs typeface="Arial"/>
                          <a:sym typeface="Arial"/>
                        </a:rPr>
                        <a:t>HISTORIA DE USUARIO​</a:t>
                      </a:r>
                      <a:endParaRPr sz="1800">
                        <a:latin typeface="Arial"/>
                        <a:ea typeface="Arial"/>
                        <a:cs typeface="Arial"/>
                        <a:sym typeface="Arial"/>
                      </a:endParaRPr>
                    </a:p>
                  </a:txBody>
                  <a:tcPr marT="9525" marB="9525" marR="9525" marL="9525" anchor="ctr"/>
                </a:tc>
                <a:tc hMerge="1"/>
              </a:tr>
              <a:tr h="238125">
                <a:tc>
                  <a:txBody>
                    <a:bodyPr/>
                    <a:lstStyle/>
                    <a:p>
                      <a:pPr indent="0" lvl="0" marL="0" marR="0" rtl="0" algn="just">
                        <a:spcBef>
                          <a:spcPts val="0"/>
                        </a:spcBef>
                        <a:spcAft>
                          <a:spcPts val="0"/>
                        </a:spcAft>
                        <a:buNone/>
                      </a:pPr>
                      <a:r>
                        <a:rPr lang="es-ES" sz="1000">
                          <a:latin typeface="Arial"/>
                          <a:ea typeface="Arial"/>
                          <a:cs typeface="Arial"/>
                          <a:sym typeface="Arial"/>
                        </a:rPr>
                        <a:t>#15</a:t>
                      </a:r>
                      <a:endParaRPr sz="1800">
                        <a:latin typeface="Arial"/>
                        <a:ea typeface="Arial"/>
                        <a:cs typeface="Arial"/>
                        <a:sym typeface="Arial"/>
                      </a:endParaRPr>
                    </a:p>
                  </a:txBody>
                  <a:tcPr marT="9525" marB="9525" marR="9525" marL="9525" anchor="ctr"/>
                </a:tc>
                <a:tc gridSpan="2">
                  <a:txBody>
                    <a:bodyPr/>
                    <a:lstStyle/>
                    <a:p>
                      <a:pPr indent="0" lvl="0" marL="457200" marR="0" rtl="0" algn="l">
                        <a:spcBef>
                          <a:spcPts val="0"/>
                        </a:spcBef>
                        <a:spcAft>
                          <a:spcPts val="0"/>
                        </a:spcAft>
                        <a:buNone/>
                      </a:pPr>
                      <a:r>
                        <a:rPr lang="es-ES" sz="1000">
                          <a:latin typeface="Arial"/>
                          <a:ea typeface="Arial"/>
                          <a:cs typeface="Arial"/>
                          <a:sym typeface="Arial"/>
                        </a:rPr>
                        <a:t>Como cliente deseo tomar foto usando arduino para poder tener mejor resolución de la foto</a:t>
                      </a:r>
                      <a:endParaRPr sz="1800">
                        <a:latin typeface="Arial"/>
                        <a:ea typeface="Arial"/>
                        <a:cs typeface="Arial"/>
                        <a:sym typeface="Arial"/>
                      </a:endParaRPr>
                    </a:p>
                  </a:txBody>
                  <a:tcPr marT="9525" marB="9525" marR="9525" marL="9525" anchor="ctr"/>
                </a:tc>
                <a:tc hMerge="1"/>
              </a:tr>
              <a:tr h="238125">
                <a:tc gridSpan="3">
                  <a:txBody>
                    <a:bodyPr/>
                    <a:lstStyle/>
                    <a:p>
                      <a:pPr indent="0" lvl="0" marL="0" marR="0" rtl="0" algn="ctr">
                        <a:spcBef>
                          <a:spcPts val="0"/>
                        </a:spcBef>
                        <a:spcAft>
                          <a:spcPts val="0"/>
                        </a:spcAft>
                        <a:buNone/>
                      </a:pPr>
                      <a:r>
                        <a:rPr lang="es-ES" sz="1000">
                          <a:latin typeface="Arial"/>
                          <a:ea typeface="Arial"/>
                          <a:cs typeface="Arial"/>
                          <a:sym typeface="Arial"/>
                        </a:rPr>
                        <a:t>CRITERIOS DE ACEPTACIÓN​</a:t>
                      </a:r>
                      <a:endParaRPr sz="1800">
                        <a:latin typeface="Arial"/>
                        <a:ea typeface="Arial"/>
                        <a:cs typeface="Arial"/>
                        <a:sym typeface="Arial"/>
                      </a:endParaRPr>
                    </a:p>
                  </a:txBody>
                  <a:tcPr marT="9525" marB="9525" marR="9525" marL="9525" anchor="ctr"/>
                </a:tc>
                <a:tc hMerge="1"/>
                <a:tc hMerge="1"/>
              </a:tr>
              <a:tr h="485775">
                <a:tc>
                  <a:txBody>
                    <a:bodyPr/>
                    <a:lstStyle/>
                    <a:p>
                      <a:pPr indent="0" lvl="0" marL="0" marR="0" rtl="0" algn="ctr">
                        <a:spcBef>
                          <a:spcPts val="0"/>
                        </a:spcBef>
                        <a:spcAft>
                          <a:spcPts val="0"/>
                        </a:spcAft>
                        <a:buNone/>
                      </a:pPr>
                      <a:r>
                        <a:rPr lang="es-ES" sz="1000">
                          <a:latin typeface="Arial"/>
                          <a:ea typeface="Arial"/>
                          <a:cs typeface="Arial"/>
                          <a:sym typeface="Arial"/>
                        </a:rPr>
                        <a:t>1.​</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Clr>
                          <a:schemeClr val="dk1"/>
                        </a:buClr>
                        <a:buSzPts val="1000"/>
                        <a:buFont typeface="Arial"/>
                        <a:buNone/>
                      </a:pPr>
                      <a:r>
                        <a:rPr b="0" i="0" lang="es-ES" sz="1000" u="none" strike="noStrike">
                          <a:latin typeface="Arial"/>
                          <a:ea typeface="Arial"/>
                          <a:cs typeface="Arial"/>
                          <a:sym typeface="Arial"/>
                        </a:rPr>
                        <a:t>Tomar foto.</a:t>
                      </a:r>
                      <a:endParaRPr b="0" i="0" sz="1800" u="none" strike="noStrike"/>
                    </a:p>
                  </a:txBody>
                  <a:tcPr marT="9525" marB="9525" marR="9525" marL="9525" anchor="ctr"/>
                </a:tc>
                <a:tc>
                  <a:txBody>
                    <a:bodyPr/>
                    <a:lstStyle/>
                    <a:p>
                      <a:pPr indent="0" lvl="0" marL="0" marR="0" rtl="0" algn="just">
                        <a:spcBef>
                          <a:spcPts val="0"/>
                        </a:spcBef>
                        <a:spcAft>
                          <a:spcPts val="0"/>
                        </a:spcAft>
                        <a:buClr>
                          <a:schemeClr val="dk1"/>
                        </a:buClr>
                        <a:buSzPts val="1000"/>
                        <a:buFont typeface="Arial"/>
                        <a:buNone/>
                      </a:pPr>
                      <a:r>
                        <a:rPr lang="es-ES" sz="1000">
                          <a:latin typeface="Arial"/>
                          <a:ea typeface="Arial"/>
                          <a:cs typeface="Arial"/>
                          <a:sym typeface="Arial"/>
                        </a:rPr>
                        <a:t>En caso de que “desee tomar foto usando arduino" el sistema le mostrara un mensaje de información de conexión al dispositivo.</a:t>
                      </a:r>
                      <a:endParaRPr sz="1800"/>
                    </a:p>
                  </a:txBody>
                  <a:tcPr marT="9525" marB="9525" marR="9525" marL="9525" anchor="ctr"/>
                </a:tc>
              </a:tr>
              <a:tr h="485775">
                <a:tc>
                  <a:txBody>
                    <a:bodyPr/>
                    <a:lstStyle/>
                    <a:p>
                      <a:pPr indent="0" lvl="0" marL="0" marR="0" rtl="0" algn="ctr">
                        <a:spcBef>
                          <a:spcPts val="0"/>
                        </a:spcBef>
                        <a:spcAft>
                          <a:spcPts val="0"/>
                        </a:spcAft>
                        <a:buNone/>
                      </a:pPr>
                      <a:r>
                        <a:rPr lang="es-ES" sz="1000">
                          <a:latin typeface="Arial"/>
                          <a:ea typeface="Arial"/>
                          <a:cs typeface="Arial"/>
                          <a:sym typeface="Arial"/>
                        </a:rPr>
                        <a:t>2.​</a:t>
                      </a:r>
                      <a:endParaRPr sz="1800">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Clr>
                          <a:schemeClr val="dk1"/>
                        </a:buClr>
                        <a:buSzPts val="1000"/>
                        <a:buFont typeface="Arial"/>
                        <a:buNone/>
                      </a:pPr>
                      <a:r>
                        <a:t/>
                      </a:r>
                      <a:endParaRPr b="0" i="0" sz="1000" u="none" strike="noStrike">
                        <a:latin typeface="Arial"/>
                        <a:ea typeface="Arial"/>
                        <a:cs typeface="Arial"/>
                        <a:sym typeface="Arial"/>
                      </a:endParaRPr>
                    </a:p>
                  </a:txBody>
                  <a:tcPr marT="9525" marB="9525" marR="9525" marL="9525" anchor="ctr"/>
                </a:tc>
                <a:tc>
                  <a:txBody>
                    <a:bodyPr/>
                    <a:lstStyle/>
                    <a:p>
                      <a:pPr indent="0" lvl="0" marL="0" marR="0" rtl="0" algn="just">
                        <a:spcBef>
                          <a:spcPts val="0"/>
                        </a:spcBef>
                        <a:spcAft>
                          <a:spcPts val="0"/>
                        </a:spcAft>
                        <a:buNone/>
                      </a:pPr>
                      <a:r>
                        <a:t/>
                      </a:r>
                      <a:endParaRPr sz="1000">
                        <a:latin typeface="Arial"/>
                        <a:ea typeface="Arial"/>
                        <a:cs typeface="Arial"/>
                        <a:sym typeface="Arial"/>
                      </a:endParaRPr>
                    </a:p>
                  </a:txBody>
                  <a:tcPr marT="9525" marB="9525" marR="9525" marL="9525"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3"/>
          <p:cNvSpPr txBox="1"/>
          <p:nvPr/>
        </p:nvSpPr>
        <p:spPr>
          <a:xfrm>
            <a:off x="536408" y="2211805"/>
            <a:ext cx="502919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Arial"/>
                <a:ea typeface="Arial"/>
                <a:cs typeface="Arial"/>
                <a:sym typeface="Arial"/>
              </a:rPr>
              <a:t>(6 horas-hombre disponible) x (factor dedicación)=Velocidad estimada </a:t>
            </a:r>
            <a:endParaRPr b="1" sz="2400">
              <a:solidFill>
                <a:schemeClr val="dk1"/>
              </a:solidFill>
              <a:latin typeface="Arial"/>
              <a:ea typeface="Arial"/>
              <a:cs typeface="Arial"/>
              <a:sym typeface="Arial"/>
            </a:endParaRPr>
          </a:p>
        </p:txBody>
      </p:sp>
      <p:sp>
        <p:nvSpPr>
          <p:cNvPr id="212" name="Google Shape;212;p13"/>
          <p:cNvSpPr txBox="1"/>
          <p:nvPr/>
        </p:nvSpPr>
        <p:spPr>
          <a:xfrm>
            <a:off x="690212" y="566000"/>
            <a:ext cx="4709496" cy="894052"/>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lang="es-ES" sz="3600">
                <a:solidFill>
                  <a:schemeClr val="dk1"/>
                </a:solidFill>
                <a:latin typeface="Arial"/>
                <a:ea typeface="Arial"/>
                <a:cs typeface="Arial"/>
                <a:sym typeface="Arial"/>
              </a:rPr>
              <a:t>Velocidad del Equipo </a:t>
            </a:r>
            <a:endParaRPr/>
          </a:p>
        </p:txBody>
      </p:sp>
      <p:sp>
        <p:nvSpPr>
          <p:cNvPr id="213" name="Google Shape;213;p13"/>
          <p:cNvSpPr txBox="1"/>
          <p:nvPr/>
        </p:nvSpPr>
        <p:spPr>
          <a:xfrm>
            <a:off x="1288883" y="3465094"/>
            <a:ext cx="3971423"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6600">
                <a:solidFill>
                  <a:schemeClr val="dk1"/>
                </a:solidFill>
                <a:latin typeface="Arial"/>
                <a:ea typeface="Arial"/>
                <a:cs typeface="Arial"/>
                <a:sym typeface="Arial"/>
              </a:rPr>
              <a:t>6*18*50%=45</a:t>
            </a:r>
            <a:r>
              <a:rPr b="1" lang="es-ES" sz="24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2400">
              <a:solidFill>
                <a:schemeClr val="dk1"/>
              </a:solidFill>
              <a:latin typeface="Arial"/>
              <a:ea typeface="Arial"/>
              <a:cs typeface="Arial"/>
              <a:sym typeface="Arial"/>
            </a:endParaRPr>
          </a:p>
        </p:txBody>
      </p:sp>
      <p:graphicFrame>
        <p:nvGraphicFramePr>
          <p:cNvPr id="214" name="Google Shape;214;p13"/>
          <p:cNvGraphicFramePr/>
          <p:nvPr/>
        </p:nvGraphicFramePr>
        <p:xfrm>
          <a:off x="6334125" y="2247900"/>
          <a:ext cx="3000000" cy="3000000"/>
        </p:xfrm>
        <a:graphic>
          <a:graphicData uri="http://schemas.openxmlformats.org/drawingml/2006/table">
            <a:tbl>
              <a:tblPr bandRow="1" firstRow="1">
                <a:noFill/>
                <a:tableStyleId>{71BAF55A-62F3-44A7-B26F-BDF6E910EA9F}</a:tableStyleId>
              </a:tblPr>
              <a:tblGrid>
                <a:gridCol w="4017225"/>
                <a:gridCol w="1435150"/>
              </a:tblGrid>
              <a:tr h="455600">
                <a:tc>
                  <a:txBody>
                    <a:bodyPr/>
                    <a:lstStyle/>
                    <a:p>
                      <a:pPr indent="0" lvl="0" marL="0" marR="0" rtl="0" algn="l">
                        <a:spcBef>
                          <a:spcPts val="0"/>
                        </a:spcBef>
                        <a:spcAft>
                          <a:spcPts val="0"/>
                        </a:spcAft>
                        <a:buClr>
                          <a:schemeClr val="dk1"/>
                        </a:buClr>
                        <a:buSzPts val="1800"/>
                        <a:buFont typeface="Arial"/>
                        <a:buNone/>
                      </a:pPr>
                      <a:r>
                        <a:rPr b="1" i="0" lang="es-ES" sz="1800" u="none" strike="noStrike">
                          <a:latin typeface="Arial"/>
                          <a:ea typeface="Arial"/>
                          <a:cs typeface="Arial"/>
                          <a:sym typeface="Arial"/>
                        </a:rPr>
                        <a:t>EQUIPO:</a:t>
                      </a:r>
                      <a:endParaRPr b="1" sz="1800"/>
                    </a:p>
                  </a:txBody>
                  <a:tcPr marT="45725" marB="45725" marR="91450" marL="91450"/>
                </a:tc>
                <a:tc>
                  <a:txBody>
                    <a:bodyPr/>
                    <a:lstStyle/>
                    <a:p>
                      <a:pPr indent="0" lvl="0" marL="0" marR="0" rtl="0" algn="l">
                        <a:spcBef>
                          <a:spcPts val="0"/>
                        </a:spcBef>
                        <a:spcAft>
                          <a:spcPts val="0"/>
                        </a:spcAft>
                        <a:buNone/>
                      </a:pPr>
                      <a:r>
                        <a:rPr lang="es-ES" sz="1800"/>
                        <a:t>ALIAS</a:t>
                      </a:r>
                      <a:endParaRPr/>
                    </a:p>
                  </a:txBody>
                  <a:tcPr marT="45725" marB="45725" marR="91450" marL="91450"/>
                </a:tc>
              </a:tr>
              <a:tr h="455600">
                <a:tc>
                  <a:txBody>
                    <a:bodyPr/>
                    <a:lstStyle/>
                    <a:p>
                      <a:pPr indent="0" lvl="0" marL="0" marR="0" rtl="0" algn="l">
                        <a:lnSpc>
                          <a:spcPct val="100000"/>
                        </a:lnSpc>
                        <a:spcBef>
                          <a:spcPts val="0"/>
                        </a:spcBef>
                        <a:spcAft>
                          <a:spcPts val="0"/>
                        </a:spcAft>
                        <a:buClr>
                          <a:schemeClr val="dk1"/>
                        </a:buClr>
                        <a:buSzPts val="1800"/>
                        <a:buFont typeface="Arial"/>
                        <a:buNone/>
                      </a:pPr>
                      <a:r>
                        <a:rPr b="1" i="0" lang="es-ES" sz="1800" u="none" cap="none" strike="noStrike"/>
                        <a:t>TRUCIOS BUSTENCIA DIEGO ANTONY</a:t>
                      </a:r>
                      <a:endParaRPr b="0" i="0" sz="1800" u="none" strike="noStrike"/>
                    </a:p>
                  </a:txBody>
                  <a:tcPr marT="45725" marB="45725" marR="91450" marL="91450"/>
                </a:tc>
                <a:tc>
                  <a:txBody>
                    <a:bodyPr/>
                    <a:lstStyle/>
                    <a:p>
                      <a:pPr indent="0" lvl="0" marL="0" marR="0" rtl="0" algn="ctr">
                        <a:spcBef>
                          <a:spcPts val="0"/>
                        </a:spcBef>
                        <a:spcAft>
                          <a:spcPts val="0"/>
                        </a:spcAft>
                        <a:buClr>
                          <a:schemeClr val="dk1"/>
                        </a:buClr>
                        <a:buSzPts val="1800"/>
                        <a:buFont typeface="Arial"/>
                        <a:buNone/>
                      </a:pPr>
                      <a:r>
                        <a:rPr b="1" i="0" lang="es-ES" sz="1800" u="none" cap="none" strike="noStrike">
                          <a:latin typeface="Arial"/>
                          <a:ea typeface="Arial"/>
                          <a:cs typeface="Arial"/>
                          <a:sym typeface="Arial"/>
                        </a:rPr>
                        <a:t>DT</a:t>
                      </a:r>
                      <a:endParaRPr/>
                    </a:p>
                  </a:txBody>
                  <a:tcPr marT="45725" marB="45725" marR="91450" marL="91450"/>
                </a:tc>
              </a:tr>
              <a:tr h="455600">
                <a:tc>
                  <a:txBody>
                    <a:bodyPr/>
                    <a:lstStyle/>
                    <a:p>
                      <a:pPr indent="0" lvl="0" marL="0" marR="0" rtl="0" algn="l">
                        <a:lnSpc>
                          <a:spcPct val="100000"/>
                        </a:lnSpc>
                        <a:spcBef>
                          <a:spcPts val="0"/>
                        </a:spcBef>
                        <a:spcAft>
                          <a:spcPts val="0"/>
                        </a:spcAft>
                        <a:buClr>
                          <a:schemeClr val="dk1"/>
                        </a:buClr>
                        <a:buSzPts val="1800"/>
                        <a:buFont typeface="Arial"/>
                        <a:buNone/>
                      </a:pPr>
                      <a:r>
                        <a:rPr b="1" i="0" lang="es-ES" sz="1800" u="none" cap="none" strike="noStrike">
                          <a:latin typeface="Arial"/>
                          <a:ea typeface="Arial"/>
                          <a:cs typeface="Arial"/>
                          <a:sym typeface="Arial"/>
                        </a:rPr>
                        <a:t>RUTTE OROSCO SERGIO SMITH</a:t>
                      </a:r>
                      <a:endParaRPr/>
                    </a:p>
                  </a:txBody>
                  <a:tcPr marT="45725" marB="45725" marR="91450" marL="91450"/>
                </a:tc>
                <a:tc>
                  <a:txBody>
                    <a:bodyPr/>
                    <a:lstStyle/>
                    <a:p>
                      <a:pPr indent="0" lvl="0" marL="0" marR="0" rtl="0" algn="ctr">
                        <a:spcBef>
                          <a:spcPts val="0"/>
                        </a:spcBef>
                        <a:spcAft>
                          <a:spcPts val="0"/>
                        </a:spcAft>
                        <a:buNone/>
                      </a:pPr>
                      <a:r>
                        <a:rPr b="1" lang="es-ES" sz="1800"/>
                        <a:t>SR</a:t>
                      </a:r>
                      <a:endParaRPr/>
                    </a:p>
                  </a:txBody>
                  <a:tcPr marT="45725" marB="45725" marR="91450" marL="91450"/>
                </a:tc>
              </a:tr>
              <a:tr h="455600">
                <a:tc>
                  <a:txBody>
                    <a:bodyPr/>
                    <a:lstStyle/>
                    <a:p>
                      <a:pPr indent="0" lvl="0" marL="0" marR="0" rtl="0" algn="l">
                        <a:lnSpc>
                          <a:spcPct val="100000"/>
                        </a:lnSpc>
                        <a:spcBef>
                          <a:spcPts val="0"/>
                        </a:spcBef>
                        <a:spcAft>
                          <a:spcPts val="0"/>
                        </a:spcAft>
                        <a:buClr>
                          <a:schemeClr val="dk1"/>
                        </a:buClr>
                        <a:buSzPts val="1800"/>
                        <a:buFont typeface="Arial"/>
                        <a:buNone/>
                      </a:pPr>
                      <a:r>
                        <a:rPr b="1" i="0" lang="es-ES" sz="1800" u="none" cap="none" strike="noStrike"/>
                        <a:t>HUAMAN ALIKHAN ANTONY NICOLAS</a:t>
                      </a:r>
                      <a:endParaRPr b="0" i="0" sz="1800" u="none" cap="none" strike="noStrike"/>
                    </a:p>
                  </a:txBody>
                  <a:tcPr marT="45725" marB="45725" marR="91450" marL="91450"/>
                </a:tc>
                <a:tc>
                  <a:txBody>
                    <a:bodyPr/>
                    <a:lstStyle/>
                    <a:p>
                      <a:pPr indent="0" lvl="0" marL="0" marR="0" rtl="0" algn="ctr">
                        <a:spcBef>
                          <a:spcPts val="0"/>
                        </a:spcBef>
                        <a:spcAft>
                          <a:spcPts val="0"/>
                        </a:spcAft>
                        <a:buNone/>
                      </a:pPr>
                      <a:r>
                        <a:rPr b="1" lang="es-ES" sz="1800"/>
                        <a:t>AH</a:t>
                      </a:r>
                      <a:endParaRPr/>
                    </a:p>
                  </a:txBody>
                  <a:tcPr marT="45725" marB="45725" marR="91450" marL="91450"/>
                </a:tc>
              </a:tr>
            </a:tbl>
          </a:graphicData>
        </a:graphic>
      </p:graphicFrame>
      <p:sp>
        <p:nvSpPr>
          <p:cNvPr id="215" name="Google Shape;215;p13"/>
          <p:cNvSpPr txBox="1"/>
          <p:nvPr/>
        </p:nvSpPr>
        <p:spPr>
          <a:xfrm>
            <a:off x="7081486" y="565999"/>
            <a:ext cx="4709496" cy="894052"/>
          </a:xfrm>
          <a:prstGeom prst="rect">
            <a:avLst/>
          </a:prstGeom>
          <a:noFill/>
          <a:ln>
            <a:noFill/>
          </a:ln>
        </p:spPr>
        <p:txBody>
          <a:bodyPr anchorCtr="0" anchor="b"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Arial"/>
              <a:buNone/>
            </a:pPr>
            <a:r>
              <a:rPr lang="es-ES" sz="3600">
                <a:solidFill>
                  <a:schemeClr val="dk1"/>
                </a:solidFill>
                <a:latin typeface="Arial"/>
                <a:ea typeface="Arial"/>
                <a:cs typeface="Arial"/>
                <a:sym typeface="Arial"/>
              </a:rPr>
              <a:t>Alias de Desarrollador</a:t>
            </a:r>
            <a:endParaRPr/>
          </a:p>
        </p:txBody>
      </p:sp>
      <p:pic>
        <p:nvPicPr>
          <p:cNvPr descr="Texto, Carta&#10;&#10;Descripción generada automáticamente" id="216" name="Google Shape;216;p13"/>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Arial"/>
              <a:buNone/>
            </a:pPr>
            <a:r>
              <a:rPr lang="es-ES"/>
              <a:t>Historias de Usuario – Primer Sprint</a:t>
            </a:r>
            <a:endParaRPr/>
          </a:p>
        </p:txBody>
      </p:sp>
      <p:graphicFrame>
        <p:nvGraphicFramePr>
          <p:cNvPr id="222" name="Google Shape;222;p14"/>
          <p:cNvGraphicFramePr/>
          <p:nvPr/>
        </p:nvGraphicFramePr>
        <p:xfrm>
          <a:off x="1790700" y="2157413"/>
          <a:ext cx="3000000" cy="3000000"/>
        </p:xfrm>
        <a:graphic>
          <a:graphicData uri="http://schemas.openxmlformats.org/drawingml/2006/table">
            <a:tbl>
              <a:tblPr bandRow="1" firstRow="1">
                <a:noFill/>
                <a:tableStyleId>{71BAF55A-62F3-44A7-B26F-BDF6E910EA9F}</a:tableStyleId>
              </a:tblPr>
              <a:tblGrid>
                <a:gridCol w="866775"/>
                <a:gridCol w="1295400"/>
                <a:gridCol w="4191000"/>
                <a:gridCol w="2466975"/>
              </a:tblGrid>
              <a:tr h="623875">
                <a:tc>
                  <a:txBody>
                    <a:bodyPr/>
                    <a:lstStyle/>
                    <a:p>
                      <a:pPr indent="0" lvl="0" marL="0" marR="0" rtl="0" algn="ctr">
                        <a:spcBef>
                          <a:spcPts val="0"/>
                        </a:spcBef>
                        <a:spcAft>
                          <a:spcPts val="0"/>
                        </a:spcAft>
                        <a:buNone/>
                      </a:pPr>
                      <a:r>
                        <a:rPr b="1" lang="es-ES" sz="2000"/>
                        <a:t>ID</a:t>
                      </a:r>
                      <a:endParaRPr/>
                    </a:p>
                  </a:txBody>
                  <a:tcPr marT="45725" marB="45725" marR="91450" marL="91450" anchor="ctr"/>
                </a:tc>
                <a:tc>
                  <a:txBody>
                    <a:bodyPr/>
                    <a:lstStyle/>
                    <a:p>
                      <a:pPr indent="0" lvl="0" marL="0" marR="0" rtl="0" algn="ctr">
                        <a:spcBef>
                          <a:spcPts val="0"/>
                        </a:spcBef>
                        <a:spcAft>
                          <a:spcPts val="0"/>
                        </a:spcAft>
                        <a:buNone/>
                      </a:pPr>
                      <a:r>
                        <a:rPr b="1" lang="es-ES" sz="2000"/>
                        <a:t>Prioridad (1 a n)</a:t>
                      </a:r>
                      <a:endParaRPr/>
                    </a:p>
                  </a:txBody>
                  <a:tcPr marT="45725" marB="45725" marR="91450" marL="91450" anchor="ctr"/>
                </a:tc>
                <a:tc>
                  <a:txBody>
                    <a:bodyPr/>
                    <a:lstStyle/>
                    <a:p>
                      <a:pPr indent="0" lvl="0" marL="0" marR="0" rtl="0" algn="ctr">
                        <a:spcBef>
                          <a:spcPts val="0"/>
                        </a:spcBef>
                        <a:spcAft>
                          <a:spcPts val="0"/>
                        </a:spcAft>
                        <a:buNone/>
                      </a:pPr>
                      <a:r>
                        <a:rPr b="1" lang="es-ES" sz="2000"/>
                        <a:t>Alias de Historia de Usuario</a:t>
                      </a:r>
                      <a:endParaRPr/>
                    </a:p>
                  </a:txBody>
                  <a:tcPr marT="45725" marB="45725" marR="91450" marL="91450" anchor="ctr"/>
                </a:tc>
                <a:tc>
                  <a:txBody>
                    <a:bodyPr/>
                    <a:lstStyle/>
                    <a:p>
                      <a:pPr indent="0" lvl="0" marL="0" marR="0" rtl="0" algn="ctr">
                        <a:spcBef>
                          <a:spcPts val="0"/>
                        </a:spcBef>
                        <a:spcAft>
                          <a:spcPts val="0"/>
                        </a:spcAft>
                        <a:buNone/>
                      </a:pPr>
                      <a:r>
                        <a:rPr b="1" lang="es-ES" sz="2000"/>
                        <a:t>Puntos de historia</a:t>
                      </a:r>
                      <a:endParaRPr/>
                    </a:p>
                  </a:txBody>
                  <a:tcPr marT="45725" marB="45725" marR="91450" marL="91450" anchor="ctr"/>
                </a:tc>
              </a:tr>
              <a:tr h="623875">
                <a:tc>
                  <a:txBody>
                    <a:bodyPr/>
                    <a:lstStyle/>
                    <a:p>
                      <a:pPr indent="0" lvl="0" marL="0" marR="0" rtl="0" algn="ctr">
                        <a:spcBef>
                          <a:spcPts val="0"/>
                        </a:spcBef>
                        <a:spcAft>
                          <a:spcPts val="0"/>
                        </a:spcAft>
                        <a:buNone/>
                      </a:pPr>
                      <a:r>
                        <a:rPr b="1" lang="es-ES" sz="1800"/>
                        <a:t>01</a:t>
                      </a:r>
                      <a:endParaRPr/>
                    </a:p>
                  </a:txBody>
                  <a:tcPr marT="45725" marB="45725" marR="91450" marL="91450" anchor="ctr"/>
                </a:tc>
                <a:tc>
                  <a:txBody>
                    <a:bodyPr/>
                    <a:lstStyle/>
                    <a:p>
                      <a:pPr indent="0" lvl="0" marL="0" marR="0" rtl="0" algn="ctr">
                        <a:spcBef>
                          <a:spcPts val="0"/>
                        </a:spcBef>
                        <a:spcAft>
                          <a:spcPts val="0"/>
                        </a:spcAft>
                        <a:buNone/>
                      </a:pPr>
                      <a:r>
                        <a:rPr b="1" lang="es-ES" sz="1800"/>
                        <a:t>1</a:t>
                      </a:r>
                      <a:endParaRPr/>
                    </a:p>
                  </a:txBody>
                  <a:tcPr marT="45725" marB="45725" marR="91450" marL="91450" anchor="ctr"/>
                </a:tc>
                <a:tc>
                  <a:txBody>
                    <a:bodyPr/>
                    <a:lstStyle/>
                    <a:p>
                      <a:pPr indent="0" lvl="0" marL="0" marR="0" rtl="0" algn="just">
                        <a:lnSpc>
                          <a:spcPct val="100000"/>
                        </a:lnSpc>
                        <a:spcBef>
                          <a:spcPts val="0"/>
                        </a:spcBef>
                        <a:spcAft>
                          <a:spcPts val="0"/>
                        </a:spcAft>
                        <a:buClr>
                          <a:schemeClr val="dk1"/>
                        </a:buClr>
                        <a:buSzPts val="1800"/>
                        <a:buFont typeface="Arial"/>
                        <a:buNone/>
                      </a:pPr>
                      <a:r>
                        <a:rPr b="1" lang="es-ES" sz="1800">
                          <a:solidFill>
                            <a:schemeClr val="dk1"/>
                          </a:solidFill>
                          <a:latin typeface="Arial"/>
                          <a:ea typeface="Arial"/>
                          <a:cs typeface="Arial"/>
                          <a:sym typeface="Arial"/>
                        </a:rPr>
                        <a:t>Registrar la latitud, longitud, departamento, provincia, fecha, cantidad de agua, foto y tiempo transcurrido para obtener el resultado.</a:t>
                      </a:r>
                      <a:endParaRPr b="1" sz="18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s-ES" sz="1800"/>
                        <a:t>21</a:t>
                      </a:r>
                      <a:endParaRPr/>
                    </a:p>
                  </a:txBody>
                  <a:tcPr marT="45725" marB="45725" marR="91450" marL="91450" anchor="ctr"/>
                </a:tc>
              </a:tr>
              <a:tr h="623875">
                <a:tc>
                  <a:txBody>
                    <a:bodyPr/>
                    <a:lstStyle/>
                    <a:p>
                      <a:pPr indent="0" lvl="0" marL="0" marR="0" rtl="0" algn="ctr">
                        <a:spcBef>
                          <a:spcPts val="0"/>
                        </a:spcBef>
                        <a:spcAft>
                          <a:spcPts val="0"/>
                        </a:spcAft>
                        <a:buNone/>
                      </a:pPr>
                      <a:r>
                        <a:rPr b="1" lang="es-ES" sz="1800"/>
                        <a:t>02</a:t>
                      </a:r>
                      <a:endParaRPr b="1" sz="1800"/>
                    </a:p>
                  </a:txBody>
                  <a:tcPr marT="45725" marB="45725" marR="91450" marL="91450" anchor="ctr"/>
                </a:tc>
                <a:tc>
                  <a:txBody>
                    <a:bodyPr/>
                    <a:lstStyle/>
                    <a:p>
                      <a:pPr indent="0" lvl="0" marL="0" marR="0" rtl="0" algn="ctr">
                        <a:spcBef>
                          <a:spcPts val="0"/>
                        </a:spcBef>
                        <a:spcAft>
                          <a:spcPts val="0"/>
                        </a:spcAft>
                        <a:buNone/>
                      </a:pPr>
                      <a:r>
                        <a:rPr b="1" lang="es-ES" sz="1800">
                          <a:solidFill>
                            <a:schemeClr val="dk1"/>
                          </a:solidFill>
                          <a:latin typeface="Arial"/>
                          <a:ea typeface="Arial"/>
                          <a:cs typeface="Arial"/>
                          <a:sym typeface="Arial"/>
                        </a:rPr>
                        <a:t>2</a:t>
                      </a:r>
                      <a:endParaRPr/>
                    </a:p>
                  </a:txBody>
                  <a:tcPr marT="45725" marB="45725" marR="91450" marL="91450" anchor="ctr"/>
                </a:tc>
                <a:tc>
                  <a:txBody>
                    <a:bodyPr/>
                    <a:lstStyle/>
                    <a:p>
                      <a:pPr indent="0" lvl="0" marL="0" marR="0" rtl="0" algn="just">
                        <a:lnSpc>
                          <a:spcPct val="100000"/>
                        </a:lnSpc>
                        <a:spcBef>
                          <a:spcPts val="0"/>
                        </a:spcBef>
                        <a:spcAft>
                          <a:spcPts val="0"/>
                        </a:spcAft>
                        <a:buClr>
                          <a:schemeClr val="dk1"/>
                        </a:buClr>
                        <a:buSzPts val="1800"/>
                        <a:buFont typeface="Arial"/>
                        <a:buNone/>
                      </a:pPr>
                      <a:r>
                        <a:rPr b="1" lang="es-ES" sz="1800">
                          <a:solidFill>
                            <a:schemeClr val="dk1"/>
                          </a:solidFill>
                          <a:latin typeface="Arial"/>
                          <a:ea typeface="Arial"/>
                          <a:cs typeface="Arial"/>
                          <a:sym typeface="Arial"/>
                        </a:rPr>
                        <a:t>Visualizar un menú con una lista de opciones.</a:t>
                      </a:r>
                      <a:endParaRPr/>
                    </a:p>
                    <a:p>
                      <a:pPr indent="0" lvl="0" marL="0" marR="0" rtl="0" algn="ctr">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s-ES" sz="1800"/>
                        <a:t>8</a:t>
                      </a:r>
                      <a:endParaRPr/>
                    </a:p>
                  </a:txBody>
                  <a:tcPr marT="45725" marB="45725" marR="91450" marL="91450" anchor="ctr"/>
                </a:tc>
              </a:tr>
              <a:tr h="623875">
                <a:tc>
                  <a:txBody>
                    <a:bodyPr/>
                    <a:lstStyle/>
                    <a:p>
                      <a:pPr indent="0" lvl="0" marL="0" marR="0" rtl="0" algn="ctr">
                        <a:spcBef>
                          <a:spcPts val="0"/>
                        </a:spcBef>
                        <a:spcAft>
                          <a:spcPts val="0"/>
                        </a:spcAft>
                        <a:buClr>
                          <a:schemeClr val="dk1"/>
                        </a:buClr>
                        <a:buSzPts val="1800"/>
                        <a:buFont typeface="Arial"/>
                        <a:buNone/>
                      </a:pPr>
                      <a:r>
                        <a:rPr b="1" i="0" lang="es-ES" sz="1800" u="none" strike="noStrike">
                          <a:latin typeface="Arial"/>
                          <a:ea typeface="Arial"/>
                          <a:cs typeface="Arial"/>
                          <a:sym typeface="Arial"/>
                        </a:rPr>
                        <a:t>03</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3</a:t>
                      </a:r>
                      <a:endParaRPr/>
                    </a:p>
                  </a:txBody>
                  <a:tcPr marT="45725" marB="45725" marR="91450" marL="91450" anchor="ctr"/>
                </a:tc>
                <a:tc>
                  <a:txBody>
                    <a:bodyPr/>
                    <a:lstStyle/>
                    <a:p>
                      <a:pPr indent="0" lvl="0" marL="0" marR="0" rtl="0" algn="just">
                        <a:lnSpc>
                          <a:spcPct val="100000"/>
                        </a:lnSpc>
                        <a:spcBef>
                          <a:spcPts val="0"/>
                        </a:spcBef>
                        <a:spcAft>
                          <a:spcPts val="0"/>
                        </a:spcAft>
                        <a:buClr>
                          <a:schemeClr val="dk1"/>
                        </a:buClr>
                        <a:buSzPts val="1800"/>
                        <a:buFont typeface="Arial"/>
                        <a:buNone/>
                      </a:pPr>
                      <a:r>
                        <a:rPr b="1" lang="es-ES" sz="1800">
                          <a:solidFill>
                            <a:schemeClr val="dk1"/>
                          </a:solidFill>
                          <a:latin typeface="Arial"/>
                          <a:ea typeface="Arial"/>
                          <a:cs typeface="Arial"/>
                          <a:sym typeface="Arial"/>
                        </a:rPr>
                        <a:t>Visualizar una lista de todas las muestras registradas.</a:t>
                      </a:r>
                      <a:endParaRPr b="1" sz="18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800"/>
                        <a:buFont typeface="Arial"/>
                        <a:buNone/>
                      </a:pPr>
                      <a:r>
                        <a:t/>
                      </a:r>
                      <a:endParaRPr b="1" sz="1800"/>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13</a:t>
                      </a:r>
                      <a:endParaRPr/>
                    </a:p>
                  </a:txBody>
                  <a:tcPr marT="45725" marB="45725" marR="91450" marL="91450" anchor="ctr"/>
                </a:tc>
              </a:tr>
              <a:tr h="623875">
                <a:tc>
                  <a:txBody>
                    <a:bodyPr/>
                    <a:lstStyle/>
                    <a:p>
                      <a:pPr indent="0" lvl="0" marL="0" marR="0" rtl="0" algn="ctr">
                        <a:spcBef>
                          <a:spcPts val="0"/>
                        </a:spcBef>
                        <a:spcAft>
                          <a:spcPts val="0"/>
                        </a:spcAft>
                        <a:buClr>
                          <a:schemeClr val="dk1"/>
                        </a:buClr>
                        <a:buSzPts val="1800"/>
                        <a:buFont typeface="Arial"/>
                        <a:buNone/>
                      </a:pPr>
                      <a:r>
                        <a:t/>
                      </a:r>
                      <a:endParaRPr b="1" sz="1800"/>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t/>
                      </a:r>
                      <a:endParaRPr b="1" sz="1800"/>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Total, de puntos de historia de usuario:</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42</a:t>
                      </a:r>
                      <a:endParaRPr sz="1800"/>
                    </a:p>
                  </a:txBody>
                  <a:tcPr marT="45725" marB="45725" marR="91450" marL="91450" anchor="ctr"/>
                </a:tc>
              </a:tr>
            </a:tbl>
          </a:graphicData>
        </a:graphic>
      </p:graphicFrame>
      <p:pic>
        <p:nvPicPr>
          <p:cNvPr descr="Texto, Carta&#10;&#10;Descripción generada automáticamente" id="223" name="Google Shape;223;p14"/>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5"/>
          <p:cNvSpPr txBox="1"/>
          <p:nvPr>
            <p:ph type="title"/>
          </p:nvPr>
        </p:nvSpPr>
        <p:spPr>
          <a:xfrm>
            <a:off x="838200" y="365125"/>
            <a:ext cx="10515600" cy="108114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00"/>
              <a:buFont typeface="Arial"/>
              <a:buNone/>
            </a:pPr>
            <a:r>
              <a:rPr lang="es-ES"/>
              <a:t>Tareas Historia 1 (Sprint 1)</a:t>
            </a:r>
            <a:endParaRPr/>
          </a:p>
        </p:txBody>
      </p:sp>
      <p:graphicFrame>
        <p:nvGraphicFramePr>
          <p:cNvPr id="229" name="Google Shape;229;p15"/>
          <p:cNvGraphicFramePr/>
          <p:nvPr/>
        </p:nvGraphicFramePr>
        <p:xfrm>
          <a:off x="1697181" y="2147454"/>
          <a:ext cx="3000000" cy="3000000"/>
        </p:xfrm>
        <a:graphic>
          <a:graphicData uri="http://schemas.openxmlformats.org/drawingml/2006/table">
            <a:tbl>
              <a:tblPr bandRow="1" firstRow="1">
                <a:noFill/>
                <a:tableStyleId>{71BAF55A-62F3-44A7-B26F-BDF6E910EA9F}</a:tableStyleId>
              </a:tblPr>
              <a:tblGrid>
                <a:gridCol w="3750675"/>
                <a:gridCol w="2532950"/>
                <a:gridCol w="3141825"/>
              </a:tblGrid>
              <a:tr h="585075">
                <a:tc>
                  <a:txBody>
                    <a:bodyPr/>
                    <a:lstStyle/>
                    <a:p>
                      <a:pPr indent="0" lvl="0" marL="0" marR="0" rtl="0" algn="l">
                        <a:spcBef>
                          <a:spcPts val="0"/>
                        </a:spcBef>
                        <a:spcAft>
                          <a:spcPts val="0"/>
                        </a:spcAft>
                        <a:buNone/>
                      </a:pPr>
                      <a:r>
                        <a:rPr b="1" lang="es-ES" sz="1800"/>
                        <a:t>Historia de Usuario (Alias)</a:t>
                      </a:r>
                      <a:endParaRPr/>
                    </a:p>
                  </a:txBody>
                  <a:tcPr marT="45725" marB="45725" marR="91450" marL="91450" anchor="ctr"/>
                </a:tc>
                <a:tc gridSpan="2">
                  <a:txBody>
                    <a:bodyPr/>
                    <a:lstStyle/>
                    <a:p>
                      <a:pPr indent="0" lvl="0" marL="0" marR="0" rtl="0" algn="just">
                        <a:lnSpc>
                          <a:spcPct val="100000"/>
                        </a:lnSpc>
                        <a:spcBef>
                          <a:spcPts val="0"/>
                        </a:spcBef>
                        <a:spcAft>
                          <a:spcPts val="0"/>
                        </a:spcAft>
                        <a:buClr>
                          <a:schemeClr val="dk1"/>
                        </a:buClr>
                        <a:buSzPts val="1800"/>
                        <a:buFont typeface="Arial"/>
                        <a:buNone/>
                      </a:pPr>
                      <a:r>
                        <a:rPr b="1" i="0" lang="es-ES" sz="1800" u="none" strike="noStrike">
                          <a:solidFill>
                            <a:schemeClr val="dk1"/>
                          </a:solidFill>
                          <a:latin typeface="Arial"/>
                          <a:ea typeface="Arial"/>
                          <a:cs typeface="Arial"/>
                          <a:sym typeface="Arial"/>
                        </a:rPr>
                        <a:t>Registrar la latitud, longitud, departamento, provincia, fecha, cantidad de agua, foto y tiempo transcurrido para obtener el resultado.</a:t>
                      </a:r>
                      <a:endParaRPr b="0" i="0" sz="1800" u="none" strike="noStrike">
                        <a:latin typeface="Arial"/>
                        <a:ea typeface="Arial"/>
                        <a:cs typeface="Arial"/>
                        <a:sym typeface="Arial"/>
                      </a:endParaRPr>
                    </a:p>
                  </a:txBody>
                  <a:tcPr marT="45725" marB="45725" marR="91450" marL="91450" anchor="ctr"/>
                </a:tc>
                <a:tc hMerge="1"/>
              </a:tr>
              <a:tr h="585075">
                <a:tc>
                  <a:txBody>
                    <a:bodyPr/>
                    <a:lstStyle/>
                    <a:p>
                      <a:pPr indent="0" lvl="0" marL="0" marR="0" rtl="0" algn="l">
                        <a:spcBef>
                          <a:spcPts val="0"/>
                        </a:spcBef>
                        <a:spcAft>
                          <a:spcPts val="0"/>
                        </a:spcAft>
                        <a:buNone/>
                      </a:pPr>
                      <a:r>
                        <a:rPr b="1" lang="es-ES" sz="1800"/>
                        <a:t>Tareas</a:t>
                      </a:r>
                      <a:endParaRPr/>
                    </a:p>
                  </a:txBody>
                  <a:tcPr marT="45725" marB="45725" marR="91450" marL="91450" anchor="ctr"/>
                </a:tc>
                <a:tc>
                  <a:txBody>
                    <a:bodyPr/>
                    <a:lstStyle/>
                    <a:p>
                      <a:pPr indent="0" lvl="0" marL="0" marR="0" rtl="0" algn="l">
                        <a:spcBef>
                          <a:spcPts val="0"/>
                        </a:spcBef>
                        <a:spcAft>
                          <a:spcPts val="0"/>
                        </a:spcAft>
                        <a:buNone/>
                      </a:pPr>
                      <a:r>
                        <a:rPr b="1" lang="es-ES" sz="1800"/>
                        <a:t>Asignado</a:t>
                      </a:r>
                      <a:endParaRPr/>
                    </a:p>
                  </a:txBody>
                  <a:tcPr marT="45725" marB="45725" marR="91450" marL="91450" anchor="ctr"/>
                </a:tc>
                <a:tc>
                  <a:txBody>
                    <a:bodyPr/>
                    <a:lstStyle/>
                    <a:p>
                      <a:pPr indent="0" lvl="0" marL="0" marR="0" rtl="0" algn="l">
                        <a:spcBef>
                          <a:spcPts val="0"/>
                        </a:spcBef>
                        <a:spcAft>
                          <a:spcPts val="0"/>
                        </a:spcAft>
                        <a:buNone/>
                      </a:pPr>
                      <a:r>
                        <a:rPr b="1" lang="es-ES" sz="1800"/>
                        <a:t>Estimación (Puntos de Historia)</a:t>
                      </a:r>
                      <a:endParaRPr/>
                    </a:p>
                  </a:txBody>
                  <a:tcPr marT="45725" marB="45725" marR="91450" marL="91450" anchor="ctr"/>
                </a:tc>
              </a:tr>
              <a:tr h="585075">
                <a:tc>
                  <a:txBody>
                    <a:bodyPr/>
                    <a:lstStyle/>
                    <a:p>
                      <a:pPr indent="0" lvl="0" marL="0" marR="0" rtl="0" algn="just">
                        <a:spcBef>
                          <a:spcPts val="0"/>
                        </a:spcBef>
                        <a:spcAft>
                          <a:spcPts val="0"/>
                        </a:spcAft>
                        <a:buNone/>
                      </a:pPr>
                      <a:r>
                        <a:rPr b="1" lang="es-ES" sz="1800"/>
                        <a:t>1. Diseñar el modelo de registro.</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Arial"/>
                        <a:buNone/>
                      </a:pPr>
                      <a:r>
                        <a:rPr b="1" i="0" lang="es-ES" sz="1800" u="none" strike="noStrike">
                          <a:solidFill>
                            <a:schemeClr val="dk1"/>
                          </a:solidFill>
                        </a:rPr>
                        <a:t>DT</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1</a:t>
                      </a:r>
                      <a:endParaRPr/>
                    </a:p>
                  </a:txBody>
                  <a:tcPr marT="45725" marB="45725" marR="91450" marL="91450" anchor="ctr"/>
                </a:tc>
              </a:tr>
              <a:tr h="609475">
                <a:tc>
                  <a:txBody>
                    <a:bodyPr/>
                    <a:lstStyle/>
                    <a:p>
                      <a:pPr indent="0" lvl="0" marL="0" marR="0" rtl="0" algn="just">
                        <a:spcBef>
                          <a:spcPts val="0"/>
                        </a:spcBef>
                        <a:spcAft>
                          <a:spcPts val="0"/>
                        </a:spcAft>
                        <a:buNone/>
                      </a:pPr>
                      <a:r>
                        <a:rPr b="1" lang="es-ES" sz="1800"/>
                        <a:t>2. Implementar fecha actual.</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Arial"/>
                        <a:buNone/>
                      </a:pPr>
                      <a:r>
                        <a:rPr b="1" i="0" lang="es-ES" sz="1800" u="none" strike="noStrike">
                          <a:solidFill>
                            <a:schemeClr val="dk1"/>
                          </a:solidFill>
                        </a:rPr>
                        <a:t>DT</a:t>
                      </a:r>
                      <a:endParaRPr/>
                    </a:p>
                  </a:txBody>
                  <a:tcPr marT="45725" marB="45725" marR="91450" marL="91450" anchor="ctr"/>
                </a:tc>
                <a:tc>
                  <a:txBody>
                    <a:bodyPr/>
                    <a:lstStyle/>
                    <a:p>
                      <a:pPr indent="0" lvl="0" marL="0" marR="0" rtl="0" algn="ctr">
                        <a:spcBef>
                          <a:spcPts val="0"/>
                        </a:spcBef>
                        <a:spcAft>
                          <a:spcPts val="0"/>
                        </a:spcAft>
                        <a:buNone/>
                      </a:pPr>
                      <a:r>
                        <a:rPr b="1" lang="es-ES" sz="1800"/>
                        <a:t>2</a:t>
                      </a:r>
                      <a:endParaRPr/>
                    </a:p>
                  </a:txBody>
                  <a:tcPr marT="45725" marB="45725" marR="91450" marL="91450" anchor="ctr"/>
                </a:tc>
              </a:tr>
              <a:tr h="609475">
                <a:tc>
                  <a:txBody>
                    <a:bodyPr/>
                    <a:lstStyle/>
                    <a:p>
                      <a:pPr indent="0" lvl="0" marL="0" marR="0" rtl="0" algn="just">
                        <a:spcBef>
                          <a:spcPts val="0"/>
                        </a:spcBef>
                        <a:spcAft>
                          <a:spcPts val="0"/>
                        </a:spcAft>
                        <a:buClr>
                          <a:schemeClr val="dk1"/>
                        </a:buClr>
                        <a:buSzPts val="1800"/>
                        <a:buFont typeface="Arial"/>
                        <a:buNone/>
                      </a:pPr>
                      <a:r>
                        <a:rPr b="1" lang="es-ES" sz="1800"/>
                        <a:t>3. Implementar latitud y longitud con un botón.</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Arial"/>
                        <a:buNone/>
                      </a:pPr>
                      <a:r>
                        <a:rPr b="1" i="0" lang="es-ES" sz="1800" u="none" strike="noStrike">
                          <a:solidFill>
                            <a:schemeClr val="dk1"/>
                          </a:solidFill>
                          <a:latin typeface="Arial"/>
                          <a:ea typeface="Arial"/>
                          <a:cs typeface="Arial"/>
                          <a:sym typeface="Arial"/>
                        </a:rPr>
                        <a:t>AH</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2</a:t>
                      </a:r>
                      <a:endParaRPr/>
                    </a:p>
                  </a:txBody>
                  <a:tcPr marT="45725" marB="45725" marR="91450" marL="91450" anchor="ctr"/>
                </a:tc>
              </a:tr>
              <a:tr h="609475">
                <a:tc>
                  <a:txBody>
                    <a:bodyPr/>
                    <a:lstStyle/>
                    <a:p>
                      <a:pPr indent="0" lvl="0" marL="0" marR="0" rtl="0" algn="just">
                        <a:spcBef>
                          <a:spcPts val="0"/>
                        </a:spcBef>
                        <a:spcAft>
                          <a:spcPts val="0"/>
                        </a:spcAft>
                        <a:buClr>
                          <a:schemeClr val="dk1"/>
                        </a:buClr>
                        <a:buSzPts val="1800"/>
                        <a:buFont typeface="Arial"/>
                        <a:buNone/>
                      </a:pPr>
                      <a:r>
                        <a:rPr b="1" i="0" lang="es-ES" sz="1800" u="none" strike="noStrike"/>
                        <a:t>4. Implementar captura de foto usando cámara.</a:t>
                      </a:r>
                      <a:endParaRPr sz="1800"/>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Arial"/>
                        <a:buNone/>
                      </a:pPr>
                      <a:r>
                        <a:rPr b="1" i="0" lang="es-ES" sz="1800" u="none" strike="noStrike">
                          <a:solidFill>
                            <a:schemeClr val="dk1"/>
                          </a:solidFill>
                        </a:rPr>
                        <a:t>AH</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2</a:t>
                      </a:r>
                      <a:endParaRPr/>
                    </a:p>
                  </a:txBody>
                  <a:tcPr marT="45725" marB="45725" marR="91450" marL="91450" anchor="ctr"/>
                </a:tc>
              </a:tr>
              <a:tr h="585075">
                <a:tc>
                  <a:txBody>
                    <a:bodyPr/>
                    <a:lstStyle/>
                    <a:p>
                      <a:pPr indent="0" lvl="0" marL="0" marR="0" rtl="0" algn="just">
                        <a:spcBef>
                          <a:spcPts val="0"/>
                        </a:spcBef>
                        <a:spcAft>
                          <a:spcPts val="0"/>
                        </a:spcAft>
                        <a:buNone/>
                      </a:pPr>
                      <a:r>
                        <a:rPr b="1" lang="es-ES" sz="1800"/>
                        <a:t>5. Implementar estado de la muestra.</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solidFill>
                            <a:schemeClr val="dk1"/>
                          </a:solidFill>
                          <a:latin typeface="Arial"/>
                          <a:ea typeface="Arial"/>
                          <a:cs typeface="Arial"/>
                          <a:sym typeface="Arial"/>
                        </a:rPr>
                        <a:t>SR</a:t>
                      </a:r>
                      <a:endParaRPr/>
                    </a:p>
                  </a:txBody>
                  <a:tcPr marT="45725" marB="45725" marR="91450" marL="91450" anchor="ctr"/>
                </a:tc>
                <a:tc>
                  <a:txBody>
                    <a:bodyPr/>
                    <a:lstStyle/>
                    <a:p>
                      <a:pPr indent="0" lvl="0" marL="0" marR="0" rtl="0" algn="ctr">
                        <a:spcBef>
                          <a:spcPts val="0"/>
                        </a:spcBef>
                        <a:spcAft>
                          <a:spcPts val="0"/>
                        </a:spcAft>
                        <a:buNone/>
                      </a:pPr>
                      <a:r>
                        <a:rPr b="1" lang="es-ES" sz="1800"/>
                        <a:t>2</a:t>
                      </a:r>
                      <a:endParaRPr/>
                    </a:p>
                  </a:txBody>
                  <a:tcPr marT="45725" marB="45725" marR="91450" marL="91450" anchor="ctr"/>
                </a:tc>
              </a:tr>
            </a:tbl>
          </a:graphicData>
        </a:graphic>
      </p:graphicFrame>
      <p:pic>
        <p:nvPicPr>
          <p:cNvPr descr="Texto, Carta&#10;&#10;Descripción generada automáticamente" id="230" name="Google Shape;230;p15"/>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6"/>
          <p:cNvSpPr txBox="1"/>
          <p:nvPr>
            <p:ph type="title"/>
          </p:nvPr>
        </p:nvSpPr>
        <p:spPr>
          <a:xfrm>
            <a:off x="838200" y="365125"/>
            <a:ext cx="10515600" cy="108114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00"/>
              <a:buFont typeface="Arial"/>
              <a:buNone/>
            </a:pPr>
            <a:r>
              <a:rPr lang="es-ES"/>
              <a:t>Tareas Historia 1 (Sprint 1)</a:t>
            </a:r>
            <a:endParaRPr/>
          </a:p>
        </p:txBody>
      </p:sp>
      <p:graphicFrame>
        <p:nvGraphicFramePr>
          <p:cNvPr id="236" name="Google Shape;236;p16"/>
          <p:cNvGraphicFramePr/>
          <p:nvPr/>
        </p:nvGraphicFramePr>
        <p:xfrm>
          <a:off x="1420091" y="1870364"/>
          <a:ext cx="3000000" cy="3000000"/>
        </p:xfrm>
        <a:graphic>
          <a:graphicData uri="http://schemas.openxmlformats.org/drawingml/2006/table">
            <a:tbl>
              <a:tblPr bandRow="1" firstRow="1">
                <a:noFill/>
                <a:tableStyleId>{71BAF55A-62F3-44A7-B26F-BDF6E910EA9F}</a:tableStyleId>
              </a:tblPr>
              <a:tblGrid>
                <a:gridCol w="3953000"/>
                <a:gridCol w="2658300"/>
                <a:gridCol w="3305650"/>
              </a:tblGrid>
              <a:tr h="596525">
                <a:tc>
                  <a:txBody>
                    <a:bodyPr/>
                    <a:lstStyle/>
                    <a:p>
                      <a:pPr indent="0" lvl="0" marL="0" marR="0" rtl="0" algn="l">
                        <a:spcBef>
                          <a:spcPts val="0"/>
                        </a:spcBef>
                        <a:spcAft>
                          <a:spcPts val="0"/>
                        </a:spcAft>
                        <a:buNone/>
                      </a:pPr>
                      <a:r>
                        <a:rPr b="1" lang="es-ES" sz="1800"/>
                        <a:t>Historia de Usuario (Alias)</a:t>
                      </a:r>
                      <a:endParaRPr/>
                    </a:p>
                  </a:txBody>
                  <a:tcPr marT="45725" marB="45725" marR="91450" marL="91450" anchor="ctr"/>
                </a:tc>
                <a:tc gridSpan="2">
                  <a:txBody>
                    <a:bodyPr/>
                    <a:lstStyle/>
                    <a:p>
                      <a:pPr indent="0" lvl="0" marL="0" marR="0" rtl="0" algn="l">
                        <a:spcBef>
                          <a:spcPts val="0"/>
                        </a:spcBef>
                        <a:spcAft>
                          <a:spcPts val="0"/>
                        </a:spcAft>
                        <a:buClr>
                          <a:schemeClr val="dk1"/>
                        </a:buClr>
                        <a:buSzPts val="1800"/>
                        <a:buFont typeface="Arial"/>
                        <a:buNone/>
                      </a:pPr>
                      <a:r>
                        <a:rPr b="1" i="0" lang="es-ES" sz="1800" u="none" strike="noStrike">
                          <a:solidFill>
                            <a:schemeClr val="dk1"/>
                          </a:solidFill>
                          <a:latin typeface="Arial"/>
                          <a:ea typeface="Arial"/>
                          <a:cs typeface="Arial"/>
                          <a:sym typeface="Arial"/>
                        </a:rPr>
                        <a:t>Registrar la latitud, longitud, departamento, provincia, fecha, cantidad de agua, foto y tiempo transcurrido para obtener el resultado.</a:t>
                      </a:r>
                      <a:endParaRPr b="1" sz="1800"/>
                    </a:p>
                  </a:txBody>
                  <a:tcPr marT="45725" marB="45725" marR="91450" marL="91450" anchor="ctr"/>
                </a:tc>
                <a:tc hMerge="1"/>
              </a:tr>
              <a:tr h="596525">
                <a:tc>
                  <a:txBody>
                    <a:bodyPr/>
                    <a:lstStyle/>
                    <a:p>
                      <a:pPr indent="0" lvl="0" marL="0" marR="0" rtl="0" algn="l">
                        <a:spcBef>
                          <a:spcPts val="0"/>
                        </a:spcBef>
                        <a:spcAft>
                          <a:spcPts val="0"/>
                        </a:spcAft>
                        <a:buClr>
                          <a:schemeClr val="dk1"/>
                        </a:buClr>
                        <a:buSzPts val="1800"/>
                        <a:buFont typeface="Arial"/>
                        <a:buNone/>
                      </a:pPr>
                      <a:r>
                        <a:rPr b="1" lang="es-ES" sz="1800"/>
                        <a:t>Tareas</a:t>
                      </a:r>
                      <a:endParaRPr sz="1800"/>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b="1" lang="es-ES" sz="1800"/>
                        <a:t>Asignado</a:t>
                      </a:r>
                      <a:endParaRPr sz="1800"/>
                    </a:p>
                  </a:txBody>
                  <a:tcPr marT="45725" marB="45725" marR="91450" marL="91450" anchor="ctr"/>
                </a:tc>
                <a:tc>
                  <a:txBody>
                    <a:bodyPr/>
                    <a:lstStyle/>
                    <a:p>
                      <a:pPr indent="0" lvl="0" marL="0" marR="0" rtl="0" algn="l">
                        <a:spcBef>
                          <a:spcPts val="0"/>
                        </a:spcBef>
                        <a:spcAft>
                          <a:spcPts val="0"/>
                        </a:spcAft>
                        <a:buClr>
                          <a:schemeClr val="dk1"/>
                        </a:buClr>
                        <a:buSzPts val="1800"/>
                        <a:buFont typeface="Arial"/>
                        <a:buNone/>
                      </a:pPr>
                      <a:r>
                        <a:rPr b="1" lang="es-ES" sz="1800"/>
                        <a:t>Estimación (Puntos de Historia)</a:t>
                      </a:r>
                      <a:endParaRPr sz="1800"/>
                    </a:p>
                  </a:txBody>
                  <a:tcPr marT="45725" marB="45725" marR="91450" marL="91450" anchor="ctr"/>
                </a:tc>
              </a:tr>
              <a:tr h="596525">
                <a:tc>
                  <a:txBody>
                    <a:bodyPr/>
                    <a:lstStyle/>
                    <a:p>
                      <a:pPr indent="0" lvl="0" marL="0" marR="0" rtl="0" algn="just">
                        <a:spcBef>
                          <a:spcPts val="0"/>
                        </a:spcBef>
                        <a:spcAft>
                          <a:spcPts val="0"/>
                        </a:spcAft>
                        <a:buClr>
                          <a:schemeClr val="dk1"/>
                        </a:buClr>
                        <a:buSzPts val="1800"/>
                        <a:buFont typeface="Arial"/>
                        <a:buNone/>
                      </a:pPr>
                      <a:r>
                        <a:rPr b="1" i="0" lang="es-ES" sz="1800" u="none" strike="noStrike">
                          <a:latin typeface="Arial"/>
                          <a:ea typeface="Arial"/>
                          <a:cs typeface="Arial"/>
                          <a:sym typeface="Arial"/>
                        </a:rPr>
                        <a:t>6. Implementar validaciones de campos vacíos.</a:t>
                      </a:r>
                      <a:endParaRPr sz="1800"/>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solidFill>
                            <a:schemeClr val="dk1"/>
                          </a:solidFill>
                          <a:latin typeface="Arial"/>
                          <a:ea typeface="Arial"/>
                          <a:cs typeface="Arial"/>
                          <a:sym typeface="Arial"/>
                        </a:rPr>
                        <a:t>DT</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2</a:t>
                      </a:r>
                      <a:endParaRPr/>
                    </a:p>
                  </a:txBody>
                  <a:tcPr marT="45725" marB="45725" marR="91450" marL="91450" anchor="ctr"/>
                </a:tc>
              </a:tr>
              <a:tr h="596525">
                <a:tc>
                  <a:txBody>
                    <a:bodyPr/>
                    <a:lstStyle/>
                    <a:p>
                      <a:pPr indent="0" lvl="0" marL="0" marR="0" rtl="0" algn="just">
                        <a:spcBef>
                          <a:spcPts val="0"/>
                        </a:spcBef>
                        <a:spcAft>
                          <a:spcPts val="0"/>
                        </a:spcAft>
                        <a:buClr>
                          <a:schemeClr val="dk1"/>
                        </a:buClr>
                        <a:buSzPts val="1800"/>
                        <a:buFont typeface="Arial"/>
                        <a:buNone/>
                      </a:pPr>
                      <a:r>
                        <a:rPr b="1" lang="es-ES" sz="1800"/>
                        <a:t>7. Implementar validaciones de caracteres no permitidos.</a:t>
                      </a:r>
                      <a:endParaRPr sz="1800"/>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solidFill>
                            <a:schemeClr val="dk1"/>
                          </a:solidFill>
                          <a:latin typeface="Arial"/>
                          <a:ea typeface="Arial"/>
                          <a:cs typeface="Arial"/>
                          <a:sym typeface="Arial"/>
                        </a:rPr>
                        <a:t>DT</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2</a:t>
                      </a:r>
                      <a:endParaRPr/>
                    </a:p>
                  </a:txBody>
                  <a:tcPr marT="45725" marB="45725" marR="91450" marL="91450" anchor="ctr"/>
                </a:tc>
              </a:tr>
              <a:tr h="596525">
                <a:tc>
                  <a:txBody>
                    <a:bodyPr/>
                    <a:lstStyle/>
                    <a:p>
                      <a:pPr indent="0" lvl="0" marL="0" marR="0" rtl="0" algn="just">
                        <a:spcBef>
                          <a:spcPts val="0"/>
                        </a:spcBef>
                        <a:spcAft>
                          <a:spcPts val="0"/>
                        </a:spcAft>
                        <a:buClr>
                          <a:schemeClr val="dk1"/>
                        </a:buClr>
                        <a:buSzPts val="1800"/>
                        <a:buFont typeface="Arial"/>
                        <a:buNone/>
                      </a:pPr>
                      <a:r>
                        <a:rPr b="1" i="0" lang="es-ES" sz="1800" u="none" strike="noStrike">
                          <a:latin typeface="Arial"/>
                          <a:ea typeface="Arial"/>
                          <a:cs typeface="Arial"/>
                          <a:sym typeface="Arial"/>
                        </a:rPr>
                        <a:t>8. </a:t>
                      </a:r>
                      <a:r>
                        <a:rPr b="1" i="0" lang="es-ES" sz="1800" u="none" strike="noStrike"/>
                        <a:t>Implementar botón para limpiar.</a:t>
                      </a:r>
                      <a:endParaRPr sz="1800"/>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solidFill>
                            <a:schemeClr val="dk1"/>
                          </a:solidFill>
                          <a:latin typeface="Arial"/>
                          <a:ea typeface="Arial"/>
                          <a:cs typeface="Arial"/>
                          <a:sym typeface="Arial"/>
                        </a:rPr>
                        <a:t>SR</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3</a:t>
                      </a:r>
                      <a:endParaRPr/>
                    </a:p>
                  </a:txBody>
                  <a:tcPr marT="45725" marB="45725" marR="91450" marL="91450" anchor="ctr"/>
                </a:tc>
              </a:tr>
              <a:tr h="621400">
                <a:tc>
                  <a:txBody>
                    <a:bodyPr/>
                    <a:lstStyle/>
                    <a:p>
                      <a:pPr indent="0" lvl="0" marL="0" marR="0" rtl="0" algn="just">
                        <a:spcBef>
                          <a:spcPts val="0"/>
                        </a:spcBef>
                        <a:spcAft>
                          <a:spcPts val="0"/>
                        </a:spcAft>
                        <a:buClr>
                          <a:schemeClr val="dk1"/>
                        </a:buClr>
                        <a:buSzPts val="1800"/>
                        <a:buFont typeface="Arial"/>
                        <a:buNone/>
                      </a:pPr>
                      <a:r>
                        <a:rPr b="1" i="0" lang="es-ES" sz="1800" u="none" strike="noStrike">
                          <a:latin typeface="Arial"/>
                          <a:ea typeface="Arial"/>
                          <a:cs typeface="Arial"/>
                          <a:sym typeface="Arial"/>
                        </a:rPr>
                        <a:t>9. Realizar pruebas de código.</a:t>
                      </a:r>
                      <a:endParaRPr sz="1800"/>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solidFill>
                            <a:schemeClr val="dk1"/>
                          </a:solidFill>
                          <a:latin typeface="Arial"/>
                          <a:ea typeface="Arial"/>
                          <a:cs typeface="Arial"/>
                          <a:sym typeface="Arial"/>
                        </a:rPr>
                        <a:t>SR</a:t>
                      </a:r>
                      <a:endParaRPr/>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2</a:t>
                      </a:r>
                      <a:endParaRPr sz="1800"/>
                    </a:p>
                  </a:txBody>
                  <a:tcPr marT="45725" marB="45725" marR="91450" marL="91450" anchor="ctr"/>
                </a:tc>
              </a:tr>
              <a:tr h="596525">
                <a:tc>
                  <a:txBody>
                    <a:bodyPr/>
                    <a:lstStyle/>
                    <a:p>
                      <a:pPr indent="0" lvl="0" marL="0" marR="0" rtl="0" algn="just">
                        <a:spcBef>
                          <a:spcPts val="0"/>
                        </a:spcBef>
                        <a:spcAft>
                          <a:spcPts val="0"/>
                        </a:spcAft>
                        <a:buClr>
                          <a:schemeClr val="dk1"/>
                        </a:buClr>
                        <a:buSzPts val="1800"/>
                        <a:buFont typeface="Arial"/>
                        <a:buNone/>
                      </a:pPr>
                      <a:r>
                        <a:rPr b="1" lang="es-ES" sz="1800"/>
                        <a:t>10. Realizar pruebas de guardado de datos en Firebase.</a:t>
                      </a:r>
                      <a:endParaRPr sz="1800"/>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solidFill>
                            <a:schemeClr val="dk1"/>
                          </a:solidFill>
                          <a:latin typeface="Arial"/>
                          <a:ea typeface="Arial"/>
                          <a:cs typeface="Arial"/>
                          <a:sym typeface="Arial"/>
                        </a:rPr>
                        <a:t>AH</a:t>
                      </a:r>
                      <a:endParaRPr sz="1800"/>
                    </a:p>
                  </a:txBody>
                  <a:tcPr marT="45725" marB="45725" marR="91450" marL="91450" anchor="ctr"/>
                </a:tc>
                <a:tc>
                  <a:txBody>
                    <a:bodyPr/>
                    <a:lstStyle/>
                    <a:p>
                      <a:pPr indent="0" lvl="0" marL="0" marR="0" rtl="0" algn="ctr">
                        <a:spcBef>
                          <a:spcPts val="0"/>
                        </a:spcBef>
                        <a:spcAft>
                          <a:spcPts val="0"/>
                        </a:spcAft>
                        <a:buClr>
                          <a:schemeClr val="dk1"/>
                        </a:buClr>
                        <a:buSzPts val="1800"/>
                        <a:buFont typeface="Arial"/>
                        <a:buNone/>
                      </a:pPr>
                      <a:r>
                        <a:rPr b="1" lang="es-ES" sz="1800"/>
                        <a:t>3</a:t>
                      </a:r>
                      <a:endParaRPr/>
                    </a:p>
                  </a:txBody>
                  <a:tcPr marT="45725" marB="45725" marR="91450" marL="91450" anchor="ctr"/>
                </a:tc>
              </a:tr>
              <a:tr h="596525">
                <a:tc gridSpan="2">
                  <a:txBody>
                    <a:bodyPr/>
                    <a:lstStyle/>
                    <a:p>
                      <a:pPr indent="0" lvl="0" marL="0" marR="0" rtl="0" algn="l">
                        <a:spcBef>
                          <a:spcPts val="0"/>
                        </a:spcBef>
                        <a:spcAft>
                          <a:spcPts val="0"/>
                        </a:spcAft>
                        <a:buClr>
                          <a:schemeClr val="dk1"/>
                        </a:buClr>
                        <a:buSzPts val="1800"/>
                        <a:buFont typeface="Arial"/>
                        <a:buNone/>
                      </a:pPr>
                      <a:r>
                        <a:rPr b="1" lang="es-ES" sz="1800"/>
                        <a:t>Total de puntos de historia de usuario:</a:t>
                      </a:r>
                      <a:endParaRPr sz="1800"/>
                    </a:p>
                  </a:txBody>
                  <a:tcPr marT="45725" marB="45725" marR="91450" marL="91450" anchor="ctr"/>
                </a:tc>
                <a:tc hMerge="1"/>
                <a:tc>
                  <a:txBody>
                    <a:bodyPr/>
                    <a:lstStyle/>
                    <a:p>
                      <a:pPr indent="0" lvl="0" marL="0" marR="0" rtl="0" algn="ctr">
                        <a:spcBef>
                          <a:spcPts val="0"/>
                        </a:spcBef>
                        <a:spcAft>
                          <a:spcPts val="0"/>
                        </a:spcAft>
                        <a:buClr>
                          <a:schemeClr val="dk1"/>
                        </a:buClr>
                        <a:buSzPts val="1800"/>
                        <a:buFont typeface="Arial"/>
                        <a:buNone/>
                      </a:pPr>
                      <a:r>
                        <a:rPr b="1" lang="es-ES" sz="1800"/>
                        <a:t>21</a:t>
                      </a:r>
                      <a:endParaRPr sz="1800"/>
                    </a:p>
                  </a:txBody>
                  <a:tcPr marT="45725" marB="45725" marR="91450" marL="91450"/>
                </a:tc>
              </a:tr>
            </a:tbl>
          </a:graphicData>
        </a:graphic>
      </p:graphicFrame>
      <p:pic>
        <p:nvPicPr>
          <p:cNvPr descr="Texto, Carta&#10;&#10;Descripción generada automáticamente" id="237" name="Google Shape;237;p16"/>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17"/>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17"/>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800"/>
              <a:buFont typeface="Arial"/>
              <a:buNone/>
            </a:pPr>
            <a:r>
              <a:rPr lang="es-ES" sz="5800"/>
              <a:t>Poker Planning</a:t>
            </a:r>
            <a:endParaRPr/>
          </a:p>
        </p:txBody>
      </p:sp>
      <p:sp>
        <p:nvSpPr>
          <p:cNvPr id="245" name="Google Shape;245;p17"/>
          <p:cNvSpPr/>
          <p:nvPr/>
        </p:nvSpPr>
        <p:spPr>
          <a:xfrm>
            <a:off x="643278" y="4409267"/>
            <a:ext cx="3255095" cy="27432"/>
          </a:xfrm>
          <a:custGeom>
            <a:rect b="b" l="l" r="r" t="t"/>
            <a:pathLst>
              <a:path extrusionOk="0" fill="none" h="27432"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extrusionOk="0" h="27432"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D5926B"/>
          </a:solidFill>
          <a:ln cap="rnd" cmpd="sng" w="38100">
            <a:solidFill>
              <a:srgbClr val="D59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nterfaz de usuario gráfica, Diagrama&#10;&#10;Descripción generada automáticamente" id="246" name="Google Shape;246;p17"/>
          <p:cNvPicPr preferRelativeResize="0"/>
          <p:nvPr>
            <p:ph idx="1" type="body"/>
          </p:nvPr>
        </p:nvPicPr>
        <p:blipFill rotWithShape="1">
          <a:blip r:embed="rId3">
            <a:alphaModFix/>
          </a:blip>
          <a:srcRect b="0" l="0" r="13570" t="0"/>
          <a:stretch/>
        </p:blipFill>
        <p:spPr>
          <a:xfrm>
            <a:off x="4317642" y="744751"/>
            <a:ext cx="7431023" cy="5376170"/>
          </a:xfrm>
          <a:prstGeom prst="rect">
            <a:avLst/>
          </a:prstGeom>
          <a:noFill/>
          <a:ln>
            <a:noFill/>
          </a:ln>
        </p:spPr>
      </p:pic>
      <p:pic>
        <p:nvPicPr>
          <p:cNvPr descr="Texto, Carta&#10;&#10;Descripción generada automáticamente" id="247" name="Google Shape;247;p17"/>
          <p:cNvPicPr preferRelativeResize="0"/>
          <p:nvPr/>
        </p:nvPicPr>
        <p:blipFill rotWithShape="1">
          <a:blip r:embed="rId4">
            <a:alphaModFix/>
          </a:blip>
          <a:srcRect b="0" l="0" r="0" t="0"/>
          <a:stretch/>
        </p:blipFill>
        <p:spPr>
          <a:xfrm>
            <a:off x="-866" y="1794"/>
            <a:ext cx="971550" cy="600075"/>
          </a:xfrm>
          <a:prstGeom prst="rect">
            <a:avLst/>
          </a:prstGeom>
          <a:noFill/>
          <a:ln>
            <a:noFill/>
          </a:ln>
        </p:spPr>
      </p:pic>
      <p:pic>
        <p:nvPicPr>
          <p:cNvPr descr="Texto, Carta&#10;&#10;Descripción generada automáticamente" id="248" name="Google Shape;248;p17"/>
          <p:cNvPicPr preferRelativeResize="0"/>
          <p:nvPr/>
        </p:nvPicPr>
        <p:blipFill rotWithShape="1">
          <a:blip r:embed="rId4">
            <a:alphaModFix/>
          </a:blip>
          <a:srcRect b="0" l="0" r="0" t="0"/>
          <a:stretch/>
        </p:blipFill>
        <p:spPr>
          <a:xfrm>
            <a:off x="151534" y="154194"/>
            <a:ext cx="971550" cy="600075"/>
          </a:xfrm>
          <a:prstGeom prst="rect">
            <a:avLst/>
          </a:prstGeom>
          <a:noFill/>
          <a:ln>
            <a:noFill/>
          </a:ln>
        </p:spPr>
      </p:pic>
      <p:pic>
        <p:nvPicPr>
          <p:cNvPr descr="Texto, Carta&#10;&#10;Descripción generada automáticamente" id="249" name="Google Shape;249;p17"/>
          <p:cNvPicPr preferRelativeResize="0"/>
          <p:nvPr/>
        </p:nvPicPr>
        <p:blipFill rotWithShape="1">
          <a:blip r:embed="rId4">
            <a:alphaModFix/>
          </a:blip>
          <a:srcRect b="0" l="0" r="0" t="0"/>
          <a:stretch/>
        </p:blipFill>
        <p:spPr>
          <a:xfrm>
            <a:off x="303934" y="306594"/>
            <a:ext cx="971550" cy="600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2"/>
          <p:cNvSpPr txBox="1"/>
          <p:nvPr>
            <p:ph type="title"/>
          </p:nvPr>
        </p:nvSpPr>
        <p:spPr>
          <a:xfrm>
            <a:off x="1653363" y="365760"/>
            <a:ext cx="9367203" cy="1188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INTRODUCCIÓN</a:t>
            </a:r>
            <a:endParaRPr/>
          </a:p>
        </p:txBody>
      </p:sp>
      <p:sp>
        <p:nvSpPr>
          <p:cNvPr id="82" name="Google Shape;82;p2"/>
          <p:cNvSpPr/>
          <p:nvPr/>
        </p:nvSpPr>
        <p:spPr>
          <a:xfrm>
            <a:off x="1" y="0"/>
            <a:ext cx="1764099" cy="1558212"/>
          </a:xfrm>
          <a:custGeom>
            <a:rect b="b" l="l" r="r" t="t"/>
            <a:pathLst>
              <a:path extrusionOk="0" h="1558212" w="1764099">
                <a:moveTo>
                  <a:pt x="0" y="0"/>
                </a:moveTo>
                <a:lnTo>
                  <a:pt x="1764099" y="0"/>
                </a:lnTo>
                <a:lnTo>
                  <a:pt x="1042087" y="1558212"/>
                </a:lnTo>
                <a:lnTo>
                  <a:pt x="0" y="155821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 name="Google Shape;83;p2"/>
          <p:cNvSpPr/>
          <p:nvPr/>
        </p:nvSpPr>
        <p:spPr>
          <a:xfrm>
            <a:off x="1" y="1691640"/>
            <a:ext cx="12191999" cy="5166360"/>
          </a:xfrm>
          <a:custGeom>
            <a:rect b="b" l="l" r="r" t="t"/>
            <a:pathLst>
              <a:path extrusionOk="0" h="5166360" w="12191999">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 name="Google Shape;84;p2"/>
          <p:cNvSpPr/>
          <p:nvPr/>
        </p:nvSpPr>
        <p:spPr>
          <a:xfrm>
            <a:off x="0" y="1691641"/>
            <a:ext cx="971654" cy="2096979"/>
          </a:xfrm>
          <a:custGeom>
            <a:rect b="b" l="l" r="r" t="t"/>
            <a:pathLst>
              <a:path extrusionOk="0" h="2096979" w="971654">
                <a:moveTo>
                  <a:pt x="0" y="0"/>
                </a:moveTo>
                <a:lnTo>
                  <a:pt x="971654" y="0"/>
                </a:lnTo>
                <a:lnTo>
                  <a:pt x="0" y="2096979"/>
                </a:ln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2"/>
          <p:cNvSpPr txBox="1"/>
          <p:nvPr>
            <p:ph idx="1" type="body"/>
          </p:nvPr>
        </p:nvSpPr>
        <p:spPr>
          <a:xfrm>
            <a:off x="1653363" y="2176272"/>
            <a:ext cx="9367204" cy="404164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es-ES" sz="2400"/>
              <a:t>El agua es un recurso escaso en las comunidades rurales del Perú. Resulta complicado acceder a este líquido elemento con la característica de que sea bebible sin provocar infecciones.</a:t>
            </a:r>
            <a:endParaRPr/>
          </a:p>
          <a:p>
            <a:pPr indent="0" lvl="0" marL="0" rtl="0" algn="just">
              <a:lnSpc>
                <a:spcPct val="90000"/>
              </a:lnSpc>
              <a:spcBef>
                <a:spcPts val="1000"/>
              </a:spcBef>
              <a:spcAft>
                <a:spcPts val="1600"/>
              </a:spcAft>
              <a:buClr>
                <a:schemeClr val="dk1"/>
              </a:buClr>
              <a:buSzPts val="2400"/>
              <a:buNone/>
            </a:pPr>
            <a:r>
              <a:rPr lang="es-ES" sz="2400"/>
              <a:t>Para ello promovemos una solución para que en las escuelas se enseñe a medir la cantidad de bacterias en el agua y los datos sobre la calidad de esta sean transferidos a un sistema central para generar información en tiempo real sobre el estado del agua de los ríos.</a:t>
            </a:r>
            <a:endParaRPr/>
          </a:p>
        </p:txBody>
      </p:sp>
      <p:pic>
        <p:nvPicPr>
          <p:cNvPr id="86" name="Google Shape;86;p2"/>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 name="Google Shape;255;p18"/>
          <p:cNvSpPr txBox="1"/>
          <p:nvPr/>
        </p:nvSpPr>
        <p:spPr>
          <a:xfrm>
            <a:off x="1275616" y="630936"/>
            <a:ext cx="10273255" cy="1463040"/>
          </a:xfrm>
          <a:prstGeom prst="rect">
            <a:avLst/>
          </a:prstGeom>
          <a:noFill/>
          <a:ln>
            <a:noFill/>
          </a:ln>
        </p:spPr>
        <p:txBody>
          <a:bodyPr anchorCtr="0" anchor="ctr" bIns="45700" lIns="91425" spcFirstLastPara="1" rIns="91425" wrap="square" tIns="45700">
            <a:normAutofit/>
          </a:bodyPr>
          <a:lstStyle/>
          <a:p>
            <a:pPr indent="0" lvl="0" marL="0" marR="0" rtl="0" algn="just">
              <a:lnSpc>
                <a:spcPct val="110000"/>
              </a:lnSpc>
              <a:spcBef>
                <a:spcPts val="0"/>
              </a:spcBef>
              <a:spcAft>
                <a:spcPts val="0"/>
              </a:spcAft>
              <a:buNone/>
            </a:pPr>
            <a:r>
              <a:rPr b="1" lang="es-ES" sz="2000">
                <a:solidFill>
                  <a:schemeClr val="dk1"/>
                </a:solidFill>
                <a:latin typeface="Arial"/>
                <a:ea typeface="Arial"/>
                <a:cs typeface="Arial"/>
                <a:sym typeface="Arial"/>
              </a:rPr>
              <a:t>HU1: Como cliente deseo registrar latitud, longitud, departamento, provincia, fecha, cantidad de agua, foto y tiempo transcurrido para obtener el resultado.</a:t>
            </a:r>
            <a:endParaRPr sz="1800">
              <a:solidFill>
                <a:schemeClr val="dk1"/>
              </a:solidFill>
              <a:latin typeface="Arial"/>
              <a:ea typeface="Arial"/>
              <a:cs typeface="Arial"/>
              <a:sym typeface="Arial"/>
            </a:endParaRPr>
          </a:p>
        </p:txBody>
      </p:sp>
      <p:sp>
        <p:nvSpPr>
          <p:cNvPr id="256" name="Google Shape;256;p18"/>
          <p:cNvSpPr/>
          <p:nvPr/>
        </p:nvSpPr>
        <p:spPr>
          <a:xfrm>
            <a:off x="4314992" y="704088"/>
            <a:ext cx="18288" cy="1316736"/>
          </a:xfrm>
          <a:custGeom>
            <a:rect b="b" l="l" r="r" t="t"/>
            <a:pathLst>
              <a:path extrusionOk="0" fill="none" h="1316736" w="18288">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extrusionOk="0" h="1316736" w="18288">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rgbClr val="D5926B"/>
          </a:solidFill>
          <a:ln cap="flat" cmpd="sng" w="34925">
            <a:solidFill>
              <a:srgbClr val="D59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nterfaz de usuario gráfica, Aplicación&#10;&#10;Descripción generada automáticamente" id="257" name="Google Shape;257;p18"/>
          <p:cNvPicPr preferRelativeResize="0"/>
          <p:nvPr/>
        </p:nvPicPr>
        <p:blipFill rotWithShape="1">
          <a:blip r:embed="rId3">
            <a:alphaModFix/>
          </a:blip>
          <a:srcRect b="756" l="0" r="-98" t="0"/>
          <a:stretch/>
        </p:blipFill>
        <p:spPr>
          <a:xfrm>
            <a:off x="2548309" y="2186552"/>
            <a:ext cx="7166695" cy="3959352"/>
          </a:xfrm>
          <a:prstGeom prst="rect">
            <a:avLst/>
          </a:prstGeom>
          <a:noFill/>
          <a:ln>
            <a:noFill/>
          </a:ln>
        </p:spPr>
      </p:pic>
      <p:pic>
        <p:nvPicPr>
          <p:cNvPr descr="Texto, Carta&#10;&#10;Descripción generada automáticamente" id="258" name="Google Shape;258;p18"/>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19"/>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19"/>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9"/>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9"/>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19"/>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nterfaz de usuario gráfica, Aplicación&#10;&#10;Descripción generada automáticamente" id="269" name="Google Shape;269;p19"/>
          <p:cNvPicPr preferRelativeResize="0"/>
          <p:nvPr>
            <p:ph idx="1" type="body"/>
          </p:nvPr>
        </p:nvPicPr>
        <p:blipFill rotWithShape="1">
          <a:blip r:embed="rId3">
            <a:alphaModFix/>
          </a:blip>
          <a:srcRect b="0" l="0" r="0" t="0"/>
          <a:stretch/>
        </p:blipFill>
        <p:spPr>
          <a:xfrm>
            <a:off x="643467" y="1573038"/>
            <a:ext cx="10905066" cy="5207168"/>
          </a:xfrm>
          <a:prstGeom prst="rect">
            <a:avLst/>
          </a:prstGeom>
          <a:noFill/>
          <a:ln>
            <a:noFill/>
          </a:ln>
        </p:spPr>
      </p:pic>
      <p:sp>
        <p:nvSpPr>
          <p:cNvPr id="270" name="Google Shape;270;p19"/>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19"/>
          <p:cNvSpPr txBox="1"/>
          <p:nvPr/>
        </p:nvSpPr>
        <p:spPr>
          <a:xfrm>
            <a:off x="1836333" y="12709"/>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HU2: Como cliente deseo mostrar diferentes tipos de opciones en un menú con una lista de opciones para poder interactuar. </a:t>
            </a:r>
            <a:endParaRPr sz="2000">
              <a:solidFill>
                <a:schemeClr val="dk1"/>
              </a:solidFill>
              <a:latin typeface="Arial"/>
              <a:ea typeface="Arial"/>
              <a:cs typeface="Arial"/>
              <a:sym typeface="Arial"/>
            </a:endParaRPr>
          </a:p>
        </p:txBody>
      </p:sp>
      <p:pic>
        <p:nvPicPr>
          <p:cNvPr descr="Texto, Carta&#10;&#10;Descripción generada automáticamente" id="272" name="Google Shape;272;p19"/>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0"/>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0"/>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0"/>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20"/>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20"/>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nterfaz de usuario gráfica&#10;&#10;Descripción generada automáticamente" id="283" name="Google Shape;283;p20"/>
          <p:cNvPicPr preferRelativeResize="0"/>
          <p:nvPr>
            <p:ph idx="1" type="body"/>
          </p:nvPr>
        </p:nvPicPr>
        <p:blipFill rotWithShape="1">
          <a:blip r:embed="rId3">
            <a:alphaModFix/>
          </a:blip>
          <a:srcRect b="3596" l="0" r="-135" t="11989"/>
          <a:stretch/>
        </p:blipFill>
        <p:spPr>
          <a:xfrm>
            <a:off x="700976" y="1619878"/>
            <a:ext cx="10905066" cy="5170997"/>
          </a:xfrm>
          <a:prstGeom prst="rect">
            <a:avLst/>
          </a:prstGeom>
          <a:noFill/>
          <a:ln>
            <a:noFill/>
          </a:ln>
        </p:spPr>
      </p:pic>
      <p:sp>
        <p:nvSpPr>
          <p:cNvPr id="284" name="Google Shape;284;p20"/>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0"/>
          <p:cNvSpPr txBox="1"/>
          <p:nvPr/>
        </p:nvSpPr>
        <p:spPr>
          <a:xfrm>
            <a:off x="1893842" y="98973"/>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HU3: Como cliente deseo visualizar una lista de todas las muestras registradas.</a:t>
            </a:r>
            <a:endParaRPr sz="2000">
              <a:solidFill>
                <a:schemeClr val="dk1"/>
              </a:solidFill>
              <a:latin typeface="Arial"/>
              <a:ea typeface="Arial"/>
              <a:cs typeface="Arial"/>
              <a:sym typeface="Arial"/>
            </a:endParaRPr>
          </a:p>
        </p:txBody>
      </p:sp>
      <p:pic>
        <p:nvPicPr>
          <p:cNvPr descr="Texto, Carta&#10;&#10;Descripción generada automáticamente" id="286" name="Google Shape;286;p20"/>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21"/>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21"/>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21"/>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21"/>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21"/>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nterfaz de usuario gráfica, Aplicación&#10;&#10;Descripción generada automáticamente" id="297" name="Google Shape;297;p21"/>
          <p:cNvPicPr preferRelativeResize="0"/>
          <p:nvPr>
            <p:ph idx="1" type="body"/>
          </p:nvPr>
        </p:nvPicPr>
        <p:blipFill rotWithShape="1">
          <a:blip r:embed="rId3">
            <a:alphaModFix/>
          </a:blip>
          <a:srcRect b="3356" l="0" r="-135" t="11751"/>
          <a:stretch/>
        </p:blipFill>
        <p:spPr>
          <a:xfrm>
            <a:off x="643467" y="1202902"/>
            <a:ext cx="10905066" cy="5200340"/>
          </a:xfrm>
          <a:prstGeom prst="rect">
            <a:avLst/>
          </a:prstGeom>
          <a:noFill/>
          <a:ln>
            <a:noFill/>
          </a:ln>
        </p:spPr>
      </p:pic>
      <p:sp>
        <p:nvSpPr>
          <p:cNvPr id="298" name="Google Shape;298;p21"/>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21"/>
          <p:cNvSpPr txBox="1"/>
          <p:nvPr/>
        </p:nvSpPr>
        <p:spPr>
          <a:xfrm>
            <a:off x="1893842" y="98973"/>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HU4: Como cliente deseo crear un manual de usuario.</a:t>
            </a:r>
            <a:endParaRPr sz="2000">
              <a:solidFill>
                <a:schemeClr val="dk1"/>
              </a:solidFill>
              <a:latin typeface="Arial"/>
              <a:ea typeface="Arial"/>
              <a:cs typeface="Arial"/>
              <a:sym typeface="Arial"/>
            </a:endParaRPr>
          </a:p>
        </p:txBody>
      </p:sp>
      <p:pic>
        <p:nvPicPr>
          <p:cNvPr descr="Texto, Carta&#10;&#10;Descripción generada automáticamente" id="300" name="Google Shape;300;p21"/>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22"/>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22"/>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22"/>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22"/>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22"/>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nterfaz de usuario gráfica&#10;&#10;Descripción generada automáticamente" id="311" name="Google Shape;311;p22"/>
          <p:cNvPicPr preferRelativeResize="0"/>
          <p:nvPr>
            <p:ph idx="1" type="body"/>
          </p:nvPr>
        </p:nvPicPr>
        <p:blipFill rotWithShape="1">
          <a:blip r:embed="rId3">
            <a:alphaModFix/>
          </a:blip>
          <a:srcRect b="3596" l="0" r="-135" t="11989"/>
          <a:stretch/>
        </p:blipFill>
        <p:spPr>
          <a:xfrm>
            <a:off x="643467" y="1706142"/>
            <a:ext cx="10905066" cy="5170997"/>
          </a:xfrm>
          <a:prstGeom prst="rect">
            <a:avLst/>
          </a:prstGeom>
          <a:noFill/>
          <a:ln>
            <a:noFill/>
          </a:ln>
        </p:spPr>
      </p:pic>
      <p:sp>
        <p:nvSpPr>
          <p:cNvPr id="312" name="Google Shape;312;p22"/>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22"/>
          <p:cNvSpPr txBox="1"/>
          <p:nvPr/>
        </p:nvSpPr>
        <p:spPr>
          <a:xfrm>
            <a:off x="1778823" y="156482"/>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HU5: Como cliente deseo visualizar un mapa con las muestras registradas y su resultado de la misma. </a:t>
            </a:r>
            <a:endParaRPr sz="2000">
              <a:solidFill>
                <a:schemeClr val="dk1"/>
              </a:solidFill>
              <a:latin typeface="Arial"/>
              <a:ea typeface="Arial"/>
              <a:cs typeface="Arial"/>
              <a:sym typeface="Arial"/>
            </a:endParaRPr>
          </a:p>
        </p:txBody>
      </p:sp>
      <p:pic>
        <p:nvPicPr>
          <p:cNvPr descr="Texto, Carta&#10;&#10;Descripción generada automáticamente" id="314" name="Google Shape;314;p22"/>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23"/>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23"/>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23"/>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23"/>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23"/>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nterfaz de usuario gráfica, Aplicación&#10;&#10;Descripción generada automáticamente" id="325" name="Google Shape;325;p23"/>
          <p:cNvPicPr preferRelativeResize="0"/>
          <p:nvPr>
            <p:ph idx="1" type="body"/>
          </p:nvPr>
        </p:nvPicPr>
        <p:blipFill rotWithShape="1">
          <a:blip r:embed="rId3">
            <a:alphaModFix/>
          </a:blip>
          <a:srcRect b="3836" l="0" r="-135" t="11751"/>
          <a:stretch/>
        </p:blipFill>
        <p:spPr>
          <a:xfrm>
            <a:off x="643467" y="1720551"/>
            <a:ext cx="10905066" cy="5170934"/>
          </a:xfrm>
          <a:prstGeom prst="rect">
            <a:avLst/>
          </a:prstGeom>
          <a:noFill/>
          <a:ln>
            <a:noFill/>
          </a:ln>
        </p:spPr>
      </p:pic>
      <p:sp>
        <p:nvSpPr>
          <p:cNvPr id="326" name="Google Shape;326;p23"/>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23"/>
          <p:cNvSpPr txBox="1"/>
          <p:nvPr/>
        </p:nvSpPr>
        <p:spPr>
          <a:xfrm>
            <a:off x="1778823" y="156482"/>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HU6: Como cliente deseo guardar el correo electrónico, apellidos, nombres y alias al registrar una muestra. </a:t>
            </a:r>
            <a:endParaRPr sz="2000">
              <a:solidFill>
                <a:schemeClr val="dk1"/>
              </a:solidFill>
              <a:latin typeface="Arial"/>
              <a:ea typeface="Arial"/>
              <a:cs typeface="Arial"/>
              <a:sym typeface="Arial"/>
            </a:endParaRPr>
          </a:p>
        </p:txBody>
      </p:sp>
      <p:pic>
        <p:nvPicPr>
          <p:cNvPr descr="Texto, Carta&#10;&#10;Descripción generada automáticamente" id="328" name="Google Shape;328;p23"/>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sp>
        <p:nvSpPr>
          <p:cNvPr id="333" name="Google Shape;333;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4"/>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24"/>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24"/>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24"/>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24"/>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9" name="Google Shape;339;p24"/>
          <p:cNvPicPr preferRelativeResize="0"/>
          <p:nvPr>
            <p:ph idx="1" type="body"/>
          </p:nvPr>
        </p:nvPicPr>
        <p:blipFill rotWithShape="1">
          <a:blip r:embed="rId3">
            <a:alphaModFix/>
          </a:blip>
          <a:srcRect b="3596" l="0" r="-135" t="11989"/>
          <a:stretch/>
        </p:blipFill>
        <p:spPr>
          <a:xfrm>
            <a:off x="700976" y="1720520"/>
            <a:ext cx="10905066" cy="5170997"/>
          </a:xfrm>
          <a:prstGeom prst="rect">
            <a:avLst/>
          </a:prstGeom>
          <a:noFill/>
          <a:ln>
            <a:noFill/>
          </a:ln>
        </p:spPr>
      </p:pic>
      <p:sp>
        <p:nvSpPr>
          <p:cNvPr id="340" name="Google Shape;340;p24"/>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24"/>
          <p:cNvSpPr txBox="1"/>
          <p:nvPr/>
        </p:nvSpPr>
        <p:spPr>
          <a:xfrm>
            <a:off x="1778823" y="156482"/>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HU7: Como cliente deseo compartir un enlace de descarga del aplicativo. </a:t>
            </a:r>
            <a:endParaRPr sz="2000">
              <a:solidFill>
                <a:schemeClr val="dk1"/>
              </a:solidFill>
              <a:latin typeface="Arial"/>
              <a:ea typeface="Arial"/>
              <a:cs typeface="Arial"/>
              <a:sym typeface="Arial"/>
            </a:endParaRPr>
          </a:p>
        </p:txBody>
      </p:sp>
      <p:pic>
        <p:nvPicPr>
          <p:cNvPr descr="Texto, Carta&#10;&#10;Descripción generada automáticamente" id="342" name="Google Shape;342;p24"/>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25"/>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5"/>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25"/>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5"/>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25"/>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3" name="Google Shape;353;p25"/>
          <p:cNvPicPr preferRelativeResize="0"/>
          <p:nvPr>
            <p:ph idx="1" type="body"/>
          </p:nvPr>
        </p:nvPicPr>
        <p:blipFill rotWithShape="1">
          <a:blip r:embed="rId3">
            <a:alphaModFix/>
          </a:blip>
          <a:srcRect b="4077" l="0" r="-135" t="11750"/>
          <a:stretch/>
        </p:blipFill>
        <p:spPr>
          <a:xfrm>
            <a:off x="643467" y="1713524"/>
            <a:ext cx="10905066" cy="5156233"/>
          </a:xfrm>
          <a:prstGeom prst="rect">
            <a:avLst/>
          </a:prstGeom>
          <a:noFill/>
          <a:ln>
            <a:noFill/>
          </a:ln>
        </p:spPr>
      </p:pic>
      <p:sp>
        <p:nvSpPr>
          <p:cNvPr id="354" name="Google Shape;354;p25"/>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25"/>
          <p:cNvSpPr txBox="1"/>
          <p:nvPr/>
        </p:nvSpPr>
        <p:spPr>
          <a:xfrm>
            <a:off x="1778823" y="156482"/>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HU8: Como cliente deseo filtrar las muestras por departamento, provincia, fecha y autor.</a:t>
            </a:r>
            <a:endParaRPr sz="2000">
              <a:solidFill>
                <a:schemeClr val="dk1"/>
              </a:solidFill>
              <a:latin typeface="Arial"/>
              <a:ea typeface="Arial"/>
              <a:cs typeface="Arial"/>
              <a:sym typeface="Arial"/>
            </a:endParaRPr>
          </a:p>
        </p:txBody>
      </p:sp>
      <p:pic>
        <p:nvPicPr>
          <p:cNvPr descr="Texto, Carta&#10;&#10;Descripción generada automáticamente" id="356" name="Google Shape;356;p25"/>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26"/>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26"/>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26"/>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26"/>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6"/>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7" name="Google Shape;367;p26"/>
          <p:cNvPicPr preferRelativeResize="0"/>
          <p:nvPr>
            <p:ph idx="1" type="body"/>
          </p:nvPr>
        </p:nvPicPr>
        <p:blipFill rotWithShape="1">
          <a:blip r:embed="rId3">
            <a:alphaModFix/>
          </a:blip>
          <a:srcRect b="3836" l="0" r="-135" t="11751"/>
          <a:stretch/>
        </p:blipFill>
        <p:spPr>
          <a:xfrm>
            <a:off x="643467" y="1792438"/>
            <a:ext cx="10905066" cy="5170934"/>
          </a:xfrm>
          <a:prstGeom prst="rect">
            <a:avLst/>
          </a:prstGeom>
          <a:noFill/>
          <a:ln>
            <a:noFill/>
          </a:ln>
        </p:spPr>
      </p:pic>
      <p:sp>
        <p:nvSpPr>
          <p:cNvPr id="368" name="Google Shape;368;p26"/>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26"/>
          <p:cNvSpPr txBox="1"/>
          <p:nvPr/>
        </p:nvSpPr>
        <p:spPr>
          <a:xfrm>
            <a:off x="1778823" y="156482"/>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HU9: Como cliente deseo poder comunicarme con soporte técnico.</a:t>
            </a:r>
            <a:endParaRPr sz="2000">
              <a:solidFill>
                <a:schemeClr val="dk1"/>
              </a:solidFill>
              <a:latin typeface="Arial"/>
              <a:ea typeface="Arial"/>
              <a:cs typeface="Arial"/>
              <a:sym typeface="Arial"/>
            </a:endParaRPr>
          </a:p>
        </p:txBody>
      </p:sp>
      <p:pic>
        <p:nvPicPr>
          <p:cNvPr descr="Texto, Carta&#10;&#10;Descripción generada automáticamente" id="370" name="Google Shape;370;p26"/>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sp>
        <p:nvSpPr>
          <p:cNvPr id="375" name="Google Shape;375;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27"/>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27"/>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7"/>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7"/>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7"/>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nterfaz de usuario gráfica&#10;&#10;Descripción generada automáticamente" id="381" name="Google Shape;381;p27"/>
          <p:cNvPicPr preferRelativeResize="0"/>
          <p:nvPr>
            <p:ph idx="1" type="body"/>
          </p:nvPr>
        </p:nvPicPr>
        <p:blipFill rotWithShape="1">
          <a:blip r:embed="rId3">
            <a:alphaModFix/>
          </a:blip>
          <a:srcRect b="3836" l="0" r="-135" t="11511"/>
          <a:stretch/>
        </p:blipFill>
        <p:spPr>
          <a:xfrm>
            <a:off x="542826" y="1670068"/>
            <a:ext cx="10905066" cy="5185636"/>
          </a:xfrm>
          <a:prstGeom prst="rect">
            <a:avLst/>
          </a:prstGeom>
          <a:noFill/>
          <a:ln>
            <a:noFill/>
          </a:ln>
        </p:spPr>
      </p:pic>
      <p:sp>
        <p:nvSpPr>
          <p:cNvPr id="382" name="Google Shape;382;p27"/>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27"/>
          <p:cNvSpPr txBox="1"/>
          <p:nvPr/>
        </p:nvSpPr>
        <p:spPr>
          <a:xfrm>
            <a:off x="1778823" y="156482"/>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HU10: Como cliente deseo registrar sugerencias y/o comentarios sobre el aplicativo.</a:t>
            </a:r>
            <a:endParaRPr sz="2000">
              <a:solidFill>
                <a:schemeClr val="dk1"/>
              </a:solidFill>
              <a:latin typeface="Arial"/>
              <a:ea typeface="Arial"/>
              <a:cs typeface="Arial"/>
              <a:sym typeface="Arial"/>
            </a:endParaRPr>
          </a:p>
        </p:txBody>
      </p:sp>
      <p:pic>
        <p:nvPicPr>
          <p:cNvPr descr="Texto, Carta&#10;&#10;Descripción generada automáticamente" id="384" name="Google Shape;384;p27"/>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d847dfb3a2_0_0"/>
          <p:cNvSpPr/>
          <p:nvPr/>
        </p:nvSpPr>
        <p:spPr>
          <a:xfrm rot="-2109624">
            <a:off x="-1612003" y="-830345"/>
            <a:ext cx="5878957" cy="2650956"/>
          </a:xfrm>
          <a:prstGeom prst="snip2DiagRect">
            <a:avLst>
              <a:gd fmla="val 0" name="adj1"/>
              <a:gd fmla="val 0" name="adj2"/>
            </a:avLst>
          </a:prstGeom>
          <a:solidFill>
            <a:srgbClr val="4A86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d847dfb3a2_0_0"/>
          <p:cNvSpPr txBox="1"/>
          <p:nvPr/>
        </p:nvSpPr>
        <p:spPr>
          <a:xfrm>
            <a:off x="3805050" y="683375"/>
            <a:ext cx="4892700" cy="8355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rmAutofit lnSpcReduction="20000"/>
          </a:bodyPr>
          <a:lstStyle/>
          <a:p>
            <a:pPr indent="0" lvl="0" marL="0" marR="0" rtl="0" algn="l">
              <a:lnSpc>
                <a:spcPct val="110000"/>
              </a:lnSpc>
              <a:spcBef>
                <a:spcPts val="0"/>
              </a:spcBef>
              <a:spcAft>
                <a:spcPts val="0"/>
              </a:spcAft>
              <a:buNone/>
            </a:pPr>
            <a:r>
              <a:rPr lang="es-ES" sz="3100">
                <a:solidFill>
                  <a:schemeClr val="dk1"/>
                </a:solidFill>
              </a:rPr>
              <a:t>Descripción del problema</a:t>
            </a:r>
            <a:endParaRPr sz="3100">
              <a:solidFill>
                <a:schemeClr val="dk1"/>
              </a:solidFill>
              <a:latin typeface="Arial"/>
              <a:ea typeface="Arial"/>
              <a:cs typeface="Arial"/>
              <a:sym typeface="Arial"/>
            </a:endParaRPr>
          </a:p>
          <a:p>
            <a:pPr indent="0" lvl="0" marL="0" marR="0" rtl="0" algn="l">
              <a:lnSpc>
                <a:spcPct val="110000"/>
              </a:lnSpc>
              <a:spcBef>
                <a:spcPts val="600"/>
              </a:spcBef>
              <a:spcAft>
                <a:spcPts val="0"/>
              </a:spcAft>
              <a:buNone/>
            </a:pPr>
            <a:r>
              <a:t/>
            </a:r>
            <a:endParaRPr sz="1400">
              <a:solidFill>
                <a:schemeClr val="dk1"/>
              </a:solidFill>
              <a:latin typeface="Arial"/>
              <a:ea typeface="Arial"/>
              <a:cs typeface="Arial"/>
              <a:sym typeface="Arial"/>
            </a:endParaRPr>
          </a:p>
        </p:txBody>
      </p:sp>
      <p:sp>
        <p:nvSpPr>
          <p:cNvPr id="93" name="Google Shape;93;gd847dfb3a2_0_0"/>
          <p:cNvSpPr txBox="1"/>
          <p:nvPr/>
        </p:nvSpPr>
        <p:spPr>
          <a:xfrm>
            <a:off x="816450" y="2811125"/>
            <a:ext cx="10869900" cy="31752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rmAutofit/>
          </a:bodyPr>
          <a:lstStyle/>
          <a:p>
            <a:pPr indent="0" lvl="0" marL="0" marR="0" rtl="0" algn="just">
              <a:lnSpc>
                <a:spcPct val="110000"/>
              </a:lnSpc>
              <a:spcBef>
                <a:spcPts val="600"/>
              </a:spcBef>
              <a:spcAft>
                <a:spcPts val="0"/>
              </a:spcAft>
              <a:buNone/>
            </a:pPr>
            <a:r>
              <a:rPr lang="es-ES" sz="2600">
                <a:solidFill>
                  <a:schemeClr val="dk1"/>
                </a:solidFill>
              </a:rPr>
              <a:t>En la actualidad no existe un sistema central con registros del estado del agua, ello provoca que no se tenga información relevante sobre la contaminación de ríos de la región Huancayo, ocasionando que pobladores aledaños y visitantes </a:t>
            </a:r>
            <a:r>
              <a:rPr lang="es-ES" sz="2600">
                <a:solidFill>
                  <a:schemeClr val="dk1"/>
                </a:solidFill>
              </a:rPr>
              <a:t>foráneos </a:t>
            </a:r>
            <a:r>
              <a:rPr lang="es-ES" sz="2600">
                <a:solidFill>
                  <a:schemeClr val="dk1"/>
                </a:solidFill>
              </a:rPr>
              <a:t> se infecten al beber esta agua contaminada.</a:t>
            </a:r>
            <a:endParaRPr sz="26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sp>
        <p:nvSpPr>
          <p:cNvPr id="389" name="Google Shape;389;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28"/>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28"/>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28"/>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28"/>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28"/>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5" name="Google Shape;395;p28"/>
          <p:cNvPicPr preferRelativeResize="0"/>
          <p:nvPr>
            <p:ph idx="1" type="body"/>
          </p:nvPr>
        </p:nvPicPr>
        <p:blipFill rotWithShape="1">
          <a:blip r:embed="rId3">
            <a:alphaModFix/>
          </a:blip>
          <a:srcRect b="3836" l="0" r="-135" t="11989"/>
          <a:stretch/>
        </p:blipFill>
        <p:spPr>
          <a:xfrm>
            <a:off x="700976" y="1699117"/>
            <a:ext cx="10905066" cy="5156293"/>
          </a:xfrm>
          <a:prstGeom prst="rect">
            <a:avLst/>
          </a:prstGeom>
          <a:noFill/>
          <a:ln>
            <a:noFill/>
          </a:ln>
        </p:spPr>
      </p:pic>
      <p:sp>
        <p:nvSpPr>
          <p:cNvPr id="396" name="Google Shape;396;p28"/>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28"/>
          <p:cNvSpPr txBox="1"/>
          <p:nvPr/>
        </p:nvSpPr>
        <p:spPr>
          <a:xfrm>
            <a:off x="1778823" y="156482"/>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HU11: Como cliente deseo visualizar una guía de ayuda al iniciar el aplicativo.</a:t>
            </a:r>
            <a:endParaRPr sz="2000">
              <a:solidFill>
                <a:schemeClr val="dk1"/>
              </a:solidFill>
              <a:latin typeface="Arial"/>
              <a:ea typeface="Arial"/>
              <a:cs typeface="Arial"/>
              <a:sym typeface="Arial"/>
            </a:endParaRPr>
          </a:p>
        </p:txBody>
      </p:sp>
      <p:pic>
        <p:nvPicPr>
          <p:cNvPr descr="Texto, Carta&#10;&#10;Descripción generada automáticamente" id="398" name="Google Shape;398;p28"/>
          <p:cNvPicPr preferRelativeResize="0"/>
          <p:nvPr/>
        </p:nvPicPr>
        <p:blipFill rotWithShape="1">
          <a:blip r:embed="rId4">
            <a:alphaModFix/>
          </a:blip>
          <a:srcRect b="0" l="0" r="0" t="0"/>
          <a:stretch/>
        </p:blipFill>
        <p:spPr>
          <a:xfrm>
            <a:off x="-866" y="1794"/>
            <a:ext cx="971550" cy="600075"/>
          </a:xfrm>
          <a:prstGeom prst="rect">
            <a:avLst/>
          </a:prstGeom>
          <a:noFill/>
          <a:ln>
            <a:noFill/>
          </a:ln>
        </p:spPr>
      </p:pic>
      <p:pic>
        <p:nvPicPr>
          <p:cNvPr descr="Texto, Carta&#10;&#10;Descripción generada automáticamente" id="399" name="Google Shape;399;p28"/>
          <p:cNvPicPr preferRelativeResize="0"/>
          <p:nvPr/>
        </p:nvPicPr>
        <p:blipFill rotWithShape="1">
          <a:blip r:embed="rId4">
            <a:alphaModFix/>
          </a:blip>
          <a:srcRect b="0" l="0" r="0" t="0"/>
          <a:stretch/>
        </p:blipFill>
        <p:spPr>
          <a:xfrm>
            <a:off x="151534" y="154194"/>
            <a:ext cx="971550" cy="600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9"/>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29"/>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9"/>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29"/>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29"/>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0" name="Google Shape;410;p29"/>
          <p:cNvPicPr preferRelativeResize="0"/>
          <p:nvPr>
            <p:ph idx="1" type="body"/>
          </p:nvPr>
        </p:nvPicPr>
        <p:blipFill rotWithShape="1">
          <a:blip r:embed="rId3">
            <a:alphaModFix/>
          </a:blip>
          <a:srcRect b="3837" l="0" r="-135" t="12230"/>
          <a:stretch/>
        </p:blipFill>
        <p:spPr>
          <a:xfrm>
            <a:off x="643467" y="1792731"/>
            <a:ext cx="10905066" cy="5141592"/>
          </a:xfrm>
          <a:prstGeom prst="rect">
            <a:avLst/>
          </a:prstGeom>
          <a:noFill/>
          <a:ln>
            <a:noFill/>
          </a:ln>
        </p:spPr>
      </p:pic>
      <p:sp>
        <p:nvSpPr>
          <p:cNvPr id="411" name="Google Shape;411;p29"/>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29"/>
          <p:cNvSpPr txBox="1"/>
          <p:nvPr/>
        </p:nvSpPr>
        <p:spPr>
          <a:xfrm>
            <a:off x="1793200" y="242746"/>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HU12:Como administrador deseo mostrar información de los desarrolladores del proyecto. </a:t>
            </a:r>
            <a:endParaRPr sz="2000">
              <a:solidFill>
                <a:schemeClr val="dk1"/>
              </a:solidFill>
              <a:latin typeface="Arial"/>
              <a:ea typeface="Arial"/>
              <a:cs typeface="Arial"/>
              <a:sym typeface="Arial"/>
            </a:endParaRPr>
          </a:p>
        </p:txBody>
      </p:sp>
      <p:pic>
        <p:nvPicPr>
          <p:cNvPr descr="Texto, Carta&#10;&#10;Descripción generada automáticamente" id="413" name="Google Shape;413;p29"/>
          <p:cNvPicPr preferRelativeResize="0"/>
          <p:nvPr/>
        </p:nvPicPr>
        <p:blipFill rotWithShape="1">
          <a:blip r:embed="rId4">
            <a:alphaModFix/>
          </a:blip>
          <a:srcRect b="0" l="0" r="0" t="0"/>
          <a:stretch/>
        </p:blipFill>
        <p:spPr>
          <a:xfrm>
            <a:off x="-866" y="1794"/>
            <a:ext cx="971550" cy="600075"/>
          </a:xfrm>
          <a:prstGeom prst="rect">
            <a:avLst/>
          </a:prstGeom>
          <a:noFill/>
          <a:ln>
            <a:noFill/>
          </a:ln>
        </p:spPr>
      </p:pic>
      <p:pic>
        <p:nvPicPr>
          <p:cNvPr descr="Texto, Carta&#10;&#10;Descripción generada automáticamente" id="414" name="Google Shape;414;p29"/>
          <p:cNvPicPr preferRelativeResize="0"/>
          <p:nvPr/>
        </p:nvPicPr>
        <p:blipFill rotWithShape="1">
          <a:blip r:embed="rId4">
            <a:alphaModFix/>
          </a:blip>
          <a:srcRect b="0" l="0" r="0" t="0"/>
          <a:stretch/>
        </p:blipFill>
        <p:spPr>
          <a:xfrm>
            <a:off x="151534" y="154194"/>
            <a:ext cx="971550" cy="600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30"/>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30"/>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30"/>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30"/>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30"/>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25" name="Google Shape;425;p30"/>
          <p:cNvPicPr preferRelativeResize="0"/>
          <p:nvPr>
            <p:ph idx="1" type="body"/>
          </p:nvPr>
        </p:nvPicPr>
        <p:blipFill rotWithShape="1">
          <a:blip r:embed="rId3">
            <a:alphaModFix/>
          </a:blip>
          <a:srcRect b="4077" l="0" r="-135" t="11750"/>
          <a:stretch/>
        </p:blipFill>
        <p:spPr>
          <a:xfrm>
            <a:off x="643467" y="1713524"/>
            <a:ext cx="10905066" cy="5156233"/>
          </a:xfrm>
          <a:prstGeom prst="rect">
            <a:avLst/>
          </a:prstGeom>
          <a:noFill/>
          <a:ln>
            <a:noFill/>
          </a:ln>
        </p:spPr>
      </p:pic>
      <p:sp>
        <p:nvSpPr>
          <p:cNvPr id="426" name="Google Shape;426;p30"/>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30"/>
          <p:cNvSpPr txBox="1"/>
          <p:nvPr/>
        </p:nvSpPr>
        <p:spPr>
          <a:xfrm>
            <a:off x="1793200" y="242746"/>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HU13: Como cliente deseo tener la opción de registro de muestreo (Microbiológico)</a:t>
            </a:r>
            <a:endParaRPr sz="2000">
              <a:solidFill>
                <a:schemeClr val="dk1"/>
              </a:solidFill>
              <a:latin typeface="Arial"/>
              <a:ea typeface="Arial"/>
              <a:cs typeface="Arial"/>
              <a:sym typeface="Arial"/>
            </a:endParaRPr>
          </a:p>
        </p:txBody>
      </p:sp>
      <p:pic>
        <p:nvPicPr>
          <p:cNvPr descr="Texto, Carta&#10;&#10;Descripción generada automáticamente" id="428" name="Google Shape;428;p30"/>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31"/>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31"/>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31"/>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31"/>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31"/>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9" name="Google Shape;439;p31"/>
          <p:cNvPicPr preferRelativeResize="0"/>
          <p:nvPr>
            <p:ph idx="1" type="body"/>
          </p:nvPr>
        </p:nvPicPr>
        <p:blipFill rotWithShape="1">
          <a:blip r:embed="rId3">
            <a:alphaModFix/>
          </a:blip>
          <a:srcRect b="3836" l="0" r="-135" t="11751"/>
          <a:stretch/>
        </p:blipFill>
        <p:spPr>
          <a:xfrm>
            <a:off x="643467" y="1720551"/>
            <a:ext cx="10905066" cy="5170934"/>
          </a:xfrm>
          <a:prstGeom prst="rect">
            <a:avLst/>
          </a:prstGeom>
          <a:noFill/>
          <a:ln>
            <a:noFill/>
          </a:ln>
        </p:spPr>
      </p:pic>
      <p:sp>
        <p:nvSpPr>
          <p:cNvPr id="440" name="Google Shape;440;p31"/>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31"/>
          <p:cNvSpPr txBox="1"/>
          <p:nvPr/>
        </p:nvSpPr>
        <p:spPr>
          <a:xfrm>
            <a:off x="1793200" y="242746"/>
            <a:ext cx="8418575" cy="146304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2000">
                <a:solidFill>
                  <a:schemeClr val="dk1"/>
                </a:solidFill>
                <a:latin typeface="Arial"/>
                <a:ea typeface="Arial"/>
                <a:cs typeface="Arial"/>
                <a:sym typeface="Arial"/>
              </a:rPr>
              <a:t>HU14: Como cliente deseo poder ver un video de cómo se realiza el muestreo paso a paso.</a:t>
            </a:r>
            <a:endParaRPr sz="2000">
              <a:solidFill>
                <a:schemeClr val="dk1"/>
              </a:solidFill>
              <a:latin typeface="Arial"/>
              <a:ea typeface="Arial"/>
              <a:cs typeface="Arial"/>
              <a:sym typeface="Arial"/>
            </a:endParaRPr>
          </a:p>
          <a:p>
            <a:pPr indent="0" lvl="0" marL="0" marR="0" rtl="0" algn="l">
              <a:lnSpc>
                <a:spcPct val="110000"/>
              </a:lnSpc>
              <a:spcBef>
                <a:spcPts val="600"/>
              </a:spcBef>
              <a:spcAft>
                <a:spcPts val="0"/>
              </a:spcAft>
              <a:buNone/>
            </a:pPr>
            <a:r>
              <a:t/>
            </a:r>
            <a:endParaRPr sz="1400">
              <a:solidFill>
                <a:schemeClr val="dk1"/>
              </a:solidFill>
              <a:latin typeface="Arial"/>
              <a:ea typeface="Arial"/>
              <a:cs typeface="Arial"/>
              <a:sym typeface="Arial"/>
            </a:endParaRPr>
          </a:p>
        </p:txBody>
      </p:sp>
      <p:pic>
        <p:nvPicPr>
          <p:cNvPr descr="Texto, Carta&#10;&#10;Descripción generada automáticamente" id="442" name="Google Shape;442;p31"/>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32"/>
          <p:cNvSpPr/>
          <p:nvPr/>
        </p:nvSpPr>
        <p:spPr>
          <a:xfrm flipH="1" rot="5400000">
            <a:off x="-1417539" y="1417538"/>
            <a:ext cx="6875818" cy="4040744"/>
          </a:xfrm>
          <a:prstGeom prst="rect">
            <a:avLst/>
          </a:prstGeom>
          <a:gradFill>
            <a:gsLst>
              <a:gs pos="0">
                <a:srgbClr val="000000"/>
              </a:gs>
              <a:gs pos="100000">
                <a:srgbClr val="2F5496"/>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32"/>
          <p:cNvSpPr/>
          <p:nvPr/>
        </p:nvSpPr>
        <p:spPr>
          <a:xfrm rot="-5400000">
            <a:off x="-158495" y="2660473"/>
            <a:ext cx="4355594" cy="4038603"/>
          </a:xfrm>
          <a:prstGeom prst="rect">
            <a:avLst/>
          </a:prstGeom>
          <a:gradFill>
            <a:gsLst>
              <a:gs pos="0">
                <a:srgbClr val="4472C4">
                  <a:alpha val="49803"/>
                </a:srgbClr>
              </a:gs>
              <a:gs pos="100000">
                <a:srgbClr val="1F3864">
                  <a:alpha val="0"/>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32"/>
          <p:cNvSpPr/>
          <p:nvPr/>
        </p:nvSpPr>
        <p:spPr>
          <a:xfrm flipH="1" rot="-5400000">
            <a:off x="-1180882" y="1638085"/>
            <a:ext cx="6857572" cy="3581401"/>
          </a:xfrm>
          <a:prstGeom prst="rect">
            <a:avLst/>
          </a:prstGeom>
          <a:gradFill>
            <a:gsLst>
              <a:gs pos="0">
                <a:srgbClr val="000000">
                  <a:alpha val="58823"/>
                </a:srgbClr>
              </a:gs>
              <a:gs pos="69000">
                <a:srgbClr val="4472C4">
                  <a:alpha val="0"/>
                </a:srgbClr>
              </a:gs>
              <a:gs pos="100000">
                <a:srgbClr val="4472C4">
                  <a:alpha val="0"/>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32"/>
          <p:cNvSpPr/>
          <p:nvPr/>
        </p:nvSpPr>
        <p:spPr>
          <a:xfrm rot="6097846">
            <a:off x="-747355" y="1201312"/>
            <a:ext cx="4808302" cy="4088666"/>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5882"/>
                </a:srgbClr>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32"/>
          <p:cNvSpPr txBox="1"/>
          <p:nvPr>
            <p:ph type="title"/>
          </p:nvPr>
        </p:nvSpPr>
        <p:spPr>
          <a:xfrm>
            <a:off x="660041" y="2767106"/>
            <a:ext cx="2880828" cy="30719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s-ES" sz="4000">
                <a:solidFill>
                  <a:srgbClr val="FFFFFF"/>
                </a:solidFill>
                <a:latin typeface="Calibri"/>
                <a:ea typeface="Calibri"/>
                <a:cs typeface="Calibri"/>
                <a:sym typeface="Calibri"/>
              </a:rPr>
              <a:t>Diseño de base de datos</a:t>
            </a:r>
            <a:r>
              <a:rPr lang="es-ES" sz="4000">
                <a:solidFill>
                  <a:srgbClr val="FFFFFF"/>
                </a:solidFill>
              </a:rPr>
              <a:t>.</a:t>
            </a:r>
            <a:endParaRPr sz="4000">
              <a:solidFill>
                <a:srgbClr val="FFFFFF"/>
              </a:solidFill>
              <a:latin typeface="Calibri"/>
              <a:ea typeface="Calibri"/>
              <a:cs typeface="Calibri"/>
              <a:sym typeface="Calibri"/>
            </a:endParaRPr>
          </a:p>
        </p:txBody>
      </p:sp>
      <p:pic>
        <p:nvPicPr>
          <p:cNvPr descr="Diagram&#10;&#10;Description automatically generated" id="453" name="Google Shape;453;p32"/>
          <p:cNvPicPr preferRelativeResize="0"/>
          <p:nvPr>
            <p:ph idx="1" type="body"/>
          </p:nvPr>
        </p:nvPicPr>
        <p:blipFill rotWithShape="1">
          <a:blip r:embed="rId3">
            <a:alphaModFix/>
          </a:blip>
          <a:srcRect b="0" l="0" r="0" t="0"/>
          <a:stretch/>
        </p:blipFill>
        <p:spPr>
          <a:xfrm>
            <a:off x="5513539" y="171740"/>
            <a:ext cx="4593922" cy="6628678"/>
          </a:xfrm>
          <a:prstGeom prst="rect">
            <a:avLst/>
          </a:prstGeom>
          <a:noFill/>
          <a:ln>
            <a:noFill/>
          </a:ln>
        </p:spPr>
      </p:pic>
      <p:pic>
        <p:nvPicPr>
          <p:cNvPr descr="Texto, Carta&#10;&#10;Descripción generada automáticamente" id="454" name="Google Shape;454;p32"/>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d64f7c29fc_1_11"/>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b="1" lang="es-ES" sz="4900">
                <a:latin typeface="Caveat"/>
                <a:ea typeface="Caveat"/>
                <a:cs typeface="Caveat"/>
                <a:sym typeface="Caveat"/>
              </a:rPr>
              <a:t>Filtrar las muestras por departamento, provincia, fecha y autor.​</a:t>
            </a:r>
            <a:endParaRPr sz="9900">
              <a:latin typeface="Caveat"/>
              <a:ea typeface="Caveat"/>
              <a:cs typeface="Caveat"/>
              <a:sym typeface="Cave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gd64f7c29fc_1_0"/>
          <p:cNvPicPr preferRelativeResize="0"/>
          <p:nvPr/>
        </p:nvPicPr>
        <p:blipFill>
          <a:blip r:embed="rId3">
            <a:alphaModFix/>
          </a:blip>
          <a:stretch>
            <a:fillRect/>
          </a:stretch>
        </p:blipFill>
        <p:spPr>
          <a:xfrm>
            <a:off x="1335213" y="2580500"/>
            <a:ext cx="9172575" cy="3086100"/>
          </a:xfrm>
          <a:prstGeom prst="rect">
            <a:avLst/>
          </a:prstGeom>
          <a:noFill/>
          <a:ln>
            <a:noFill/>
          </a:ln>
        </p:spPr>
      </p:pic>
      <p:sp>
        <p:nvSpPr>
          <p:cNvPr id="465" name="Google Shape;465;gd64f7c29fc_1_0"/>
          <p:cNvSpPr txBox="1"/>
          <p:nvPr/>
        </p:nvSpPr>
        <p:spPr>
          <a:xfrm>
            <a:off x="1335225" y="789400"/>
            <a:ext cx="6004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latin typeface="Caveat"/>
                <a:ea typeface="Caveat"/>
                <a:cs typeface="Caveat"/>
                <a:sym typeface="Caveat"/>
              </a:rPr>
              <a:t>CÓDIGO</a:t>
            </a:r>
            <a:r>
              <a:rPr lang="es-ES" sz="3200">
                <a:latin typeface="Caveat"/>
                <a:ea typeface="Caveat"/>
                <a:cs typeface="Caveat"/>
                <a:sym typeface="Caveat"/>
              </a:rPr>
              <a:t> XML PARA EL LAYOUT</a:t>
            </a:r>
            <a:endParaRPr sz="3200">
              <a:latin typeface="Caveat"/>
              <a:ea typeface="Caveat"/>
              <a:cs typeface="Caveat"/>
              <a:sym typeface="Cave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gd64f7c29fc_1_6"/>
          <p:cNvPicPr preferRelativeResize="0"/>
          <p:nvPr/>
        </p:nvPicPr>
        <p:blipFill>
          <a:blip r:embed="rId3">
            <a:alphaModFix/>
          </a:blip>
          <a:stretch>
            <a:fillRect/>
          </a:stretch>
        </p:blipFill>
        <p:spPr>
          <a:xfrm>
            <a:off x="1411275" y="3997000"/>
            <a:ext cx="9201150" cy="2409275"/>
          </a:xfrm>
          <a:prstGeom prst="rect">
            <a:avLst/>
          </a:prstGeom>
          <a:noFill/>
          <a:ln>
            <a:noFill/>
          </a:ln>
        </p:spPr>
      </p:pic>
      <p:pic>
        <p:nvPicPr>
          <p:cNvPr id="471" name="Google Shape;471;gd64f7c29fc_1_6"/>
          <p:cNvPicPr preferRelativeResize="0"/>
          <p:nvPr/>
        </p:nvPicPr>
        <p:blipFill>
          <a:blip r:embed="rId4">
            <a:alphaModFix/>
          </a:blip>
          <a:stretch>
            <a:fillRect/>
          </a:stretch>
        </p:blipFill>
        <p:spPr>
          <a:xfrm>
            <a:off x="1411275" y="687900"/>
            <a:ext cx="9201150" cy="2823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d847dfb3a2_0_3"/>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s-ES">
                <a:latin typeface="Caveat"/>
                <a:ea typeface="Caveat"/>
                <a:cs typeface="Caveat"/>
                <a:sym typeface="Caveat"/>
              </a:rPr>
              <a:t>ADQUISICIÓN</a:t>
            </a:r>
            <a:r>
              <a:rPr lang="es-ES">
                <a:latin typeface="Caveat"/>
                <a:ea typeface="Caveat"/>
                <a:cs typeface="Caveat"/>
                <a:sym typeface="Caveat"/>
              </a:rPr>
              <a:t> DE LOS MATERIALES</a:t>
            </a:r>
            <a:endParaRPr>
              <a:latin typeface="Caveat"/>
              <a:ea typeface="Caveat"/>
              <a:cs typeface="Caveat"/>
              <a:sym typeface="Cave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gd847dfb3a2_0_6"/>
          <p:cNvPicPr preferRelativeResize="0"/>
          <p:nvPr/>
        </p:nvPicPr>
        <p:blipFill>
          <a:blip r:embed="rId3">
            <a:alphaModFix/>
          </a:blip>
          <a:stretch>
            <a:fillRect/>
          </a:stretch>
        </p:blipFill>
        <p:spPr>
          <a:xfrm>
            <a:off x="376775" y="1051825"/>
            <a:ext cx="5780001" cy="3590299"/>
          </a:xfrm>
          <a:prstGeom prst="rect">
            <a:avLst/>
          </a:prstGeom>
          <a:noFill/>
          <a:ln>
            <a:noFill/>
          </a:ln>
        </p:spPr>
      </p:pic>
      <p:sp>
        <p:nvSpPr>
          <p:cNvPr id="482" name="Google Shape;482;gd847dfb3a2_0_6"/>
          <p:cNvSpPr txBox="1"/>
          <p:nvPr/>
        </p:nvSpPr>
        <p:spPr>
          <a:xfrm>
            <a:off x="4375675" y="235725"/>
            <a:ext cx="211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RASPBERRY PI 3 B+</a:t>
            </a:r>
            <a:endParaRPr sz="1800">
              <a:latin typeface="Calibri"/>
              <a:ea typeface="Calibri"/>
              <a:cs typeface="Calibri"/>
              <a:sym typeface="Calibri"/>
            </a:endParaRPr>
          </a:p>
        </p:txBody>
      </p:sp>
      <p:sp>
        <p:nvSpPr>
          <p:cNvPr id="483" name="Google Shape;483;gd847dfb3a2_0_6"/>
          <p:cNvSpPr txBox="1"/>
          <p:nvPr/>
        </p:nvSpPr>
        <p:spPr>
          <a:xfrm>
            <a:off x="841475" y="266475"/>
            <a:ext cx="256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MODULO DE CAMARA V2</a:t>
            </a:r>
            <a:endParaRPr sz="1800">
              <a:latin typeface="Calibri"/>
              <a:ea typeface="Calibri"/>
              <a:cs typeface="Calibri"/>
              <a:sym typeface="Calibri"/>
            </a:endParaRPr>
          </a:p>
        </p:txBody>
      </p:sp>
      <p:cxnSp>
        <p:nvCxnSpPr>
          <p:cNvPr id="484" name="Google Shape;484;gd847dfb3a2_0_6"/>
          <p:cNvCxnSpPr/>
          <p:nvPr/>
        </p:nvCxnSpPr>
        <p:spPr>
          <a:xfrm rot="10800000">
            <a:off x="5679925" y="606775"/>
            <a:ext cx="56100" cy="865800"/>
          </a:xfrm>
          <a:prstGeom prst="straightConnector1">
            <a:avLst/>
          </a:prstGeom>
          <a:noFill/>
          <a:ln cap="flat" cmpd="sng" w="28575">
            <a:solidFill>
              <a:schemeClr val="dk2"/>
            </a:solidFill>
            <a:prstDash val="solid"/>
            <a:round/>
            <a:headEnd len="med" w="med" type="none"/>
            <a:tailEnd len="med" w="med" type="triangle"/>
          </a:ln>
        </p:spPr>
      </p:cxnSp>
      <p:cxnSp>
        <p:nvCxnSpPr>
          <p:cNvPr id="485" name="Google Shape;485;gd847dfb3a2_0_6"/>
          <p:cNvCxnSpPr/>
          <p:nvPr/>
        </p:nvCxnSpPr>
        <p:spPr>
          <a:xfrm flipH="1" rot="10800000">
            <a:off x="1851225" y="666675"/>
            <a:ext cx="308400" cy="627300"/>
          </a:xfrm>
          <a:prstGeom prst="straightConnector1">
            <a:avLst/>
          </a:prstGeom>
          <a:noFill/>
          <a:ln cap="flat" cmpd="sng" w="28575">
            <a:solidFill>
              <a:schemeClr val="dk2"/>
            </a:solidFill>
            <a:prstDash val="solid"/>
            <a:round/>
            <a:headEnd len="med" w="med" type="none"/>
            <a:tailEnd len="med" w="med" type="triangle"/>
          </a:ln>
        </p:spPr>
      </p:cxnSp>
      <p:pic>
        <p:nvPicPr>
          <p:cNvPr id="486" name="Google Shape;486;gd847dfb3a2_0_6"/>
          <p:cNvPicPr preferRelativeResize="0"/>
          <p:nvPr/>
        </p:nvPicPr>
        <p:blipFill>
          <a:blip r:embed="rId4">
            <a:alphaModFix/>
          </a:blip>
          <a:stretch>
            <a:fillRect/>
          </a:stretch>
        </p:blipFill>
        <p:spPr>
          <a:xfrm>
            <a:off x="6435375" y="2718825"/>
            <a:ext cx="5502584" cy="3590299"/>
          </a:xfrm>
          <a:prstGeom prst="rect">
            <a:avLst/>
          </a:prstGeom>
          <a:noFill/>
          <a:ln>
            <a:noFill/>
          </a:ln>
        </p:spPr>
      </p:pic>
      <p:sp>
        <p:nvSpPr>
          <p:cNvPr id="487" name="Google Shape;487;gd847dfb3a2_0_6"/>
          <p:cNvSpPr txBox="1"/>
          <p:nvPr/>
        </p:nvSpPr>
        <p:spPr>
          <a:xfrm>
            <a:off x="9536675" y="2047575"/>
            <a:ext cx="23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Para enfocar la </a:t>
            </a:r>
            <a:r>
              <a:rPr lang="es-ES" sz="1800">
                <a:latin typeface="Calibri"/>
                <a:ea typeface="Calibri"/>
                <a:cs typeface="Calibri"/>
                <a:sym typeface="Calibri"/>
              </a:rPr>
              <a:t>cámara</a:t>
            </a:r>
            <a:endParaRPr sz="1800">
              <a:latin typeface="Calibri"/>
              <a:ea typeface="Calibri"/>
              <a:cs typeface="Calibri"/>
              <a:sym typeface="Calibri"/>
            </a:endParaRPr>
          </a:p>
        </p:txBody>
      </p:sp>
      <p:cxnSp>
        <p:nvCxnSpPr>
          <p:cNvPr id="488" name="Google Shape;488;gd847dfb3a2_0_6"/>
          <p:cNvCxnSpPr>
            <a:endCxn id="487" idx="2"/>
          </p:cNvCxnSpPr>
          <p:nvPr/>
        </p:nvCxnSpPr>
        <p:spPr>
          <a:xfrm flipH="1" rot="10800000">
            <a:off x="10231025" y="2509275"/>
            <a:ext cx="476700" cy="721800"/>
          </a:xfrm>
          <a:prstGeom prst="straightConnector1">
            <a:avLst/>
          </a:prstGeom>
          <a:noFill/>
          <a:ln cap="flat" cmpd="sng" w="28575">
            <a:solidFill>
              <a:schemeClr val="dk2"/>
            </a:solidFill>
            <a:prstDash val="solid"/>
            <a:round/>
            <a:headEnd len="med" w="med" type="none"/>
            <a:tailEnd len="med" w="med" type="triangle"/>
          </a:ln>
        </p:spPr>
      </p:cxnSp>
      <p:sp>
        <p:nvSpPr>
          <p:cNvPr id="489" name="Google Shape;489;gd847dfb3a2_0_6"/>
          <p:cNvSpPr txBox="1"/>
          <p:nvPr/>
        </p:nvSpPr>
        <p:spPr>
          <a:xfrm>
            <a:off x="7208625" y="2047575"/>
            <a:ext cx="120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La </a:t>
            </a:r>
            <a:r>
              <a:rPr lang="es-ES" sz="1800">
                <a:latin typeface="Calibri"/>
                <a:ea typeface="Calibri"/>
                <a:cs typeface="Calibri"/>
                <a:sym typeface="Calibri"/>
              </a:rPr>
              <a:t>cámara</a:t>
            </a:r>
            <a:endParaRPr sz="1800">
              <a:latin typeface="Calibri"/>
              <a:ea typeface="Calibri"/>
              <a:cs typeface="Calibri"/>
              <a:sym typeface="Calibri"/>
            </a:endParaRPr>
          </a:p>
        </p:txBody>
      </p:sp>
      <p:cxnSp>
        <p:nvCxnSpPr>
          <p:cNvPr id="490" name="Google Shape;490;gd847dfb3a2_0_6"/>
          <p:cNvCxnSpPr>
            <a:endCxn id="489" idx="2"/>
          </p:cNvCxnSpPr>
          <p:nvPr/>
        </p:nvCxnSpPr>
        <p:spPr>
          <a:xfrm rot="10800000">
            <a:off x="7811625" y="2509275"/>
            <a:ext cx="498000" cy="1030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d847dfb3a2_0_9"/>
          <p:cNvSpPr txBox="1"/>
          <p:nvPr/>
        </p:nvSpPr>
        <p:spPr>
          <a:xfrm>
            <a:off x="3805050" y="683374"/>
            <a:ext cx="4892700" cy="1195200"/>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None/>
            </a:pPr>
            <a:r>
              <a:rPr lang="es-ES" sz="3100">
                <a:solidFill>
                  <a:schemeClr val="dk1"/>
                </a:solidFill>
              </a:rPr>
              <a:t>Descripción de la solución</a:t>
            </a:r>
            <a:endParaRPr sz="3100">
              <a:solidFill>
                <a:schemeClr val="dk1"/>
              </a:solidFill>
              <a:latin typeface="Arial"/>
              <a:ea typeface="Arial"/>
              <a:cs typeface="Arial"/>
              <a:sym typeface="Arial"/>
            </a:endParaRPr>
          </a:p>
          <a:p>
            <a:pPr indent="0" lvl="0" marL="0" marR="0" rtl="0" algn="l">
              <a:lnSpc>
                <a:spcPct val="110000"/>
              </a:lnSpc>
              <a:spcBef>
                <a:spcPts val="600"/>
              </a:spcBef>
              <a:spcAft>
                <a:spcPts val="0"/>
              </a:spcAft>
              <a:buNone/>
            </a:pPr>
            <a:r>
              <a:t/>
            </a:r>
            <a:endParaRPr sz="1400">
              <a:solidFill>
                <a:schemeClr val="dk1"/>
              </a:solidFill>
              <a:latin typeface="Arial"/>
              <a:ea typeface="Arial"/>
              <a:cs typeface="Arial"/>
              <a:sym typeface="Arial"/>
            </a:endParaRPr>
          </a:p>
        </p:txBody>
      </p:sp>
      <p:sp>
        <p:nvSpPr>
          <p:cNvPr id="99" name="Google Shape;99;gd847dfb3a2_0_9"/>
          <p:cNvSpPr txBox="1"/>
          <p:nvPr/>
        </p:nvSpPr>
        <p:spPr>
          <a:xfrm>
            <a:off x="816450" y="1878577"/>
            <a:ext cx="10869900" cy="4107900"/>
          </a:xfrm>
          <a:prstGeom prst="rect">
            <a:avLst/>
          </a:prstGeom>
          <a:noFill/>
          <a:ln>
            <a:noFill/>
          </a:ln>
        </p:spPr>
        <p:txBody>
          <a:bodyPr anchorCtr="0" anchor="ctr" bIns="45700" lIns="91425" spcFirstLastPara="1" rIns="91425" wrap="square" tIns="45700">
            <a:normAutofit/>
          </a:bodyPr>
          <a:lstStyle/>
          <a:p>
            <a:pPr indent="0" lvl="0" marL="0" marR="0" rtl="0" algn="just">
              <a:lnSpc>
                <a:spcPct val="110000"/>
              </a:lnSpc>
              <a:spcBef>
                <a:spcPts val="600"/>
              </a:spcBef>
              <a:spcAft>
                <a:spcPts val="0"/>
              </a:spcAft>
              <a:buNone/>
            </a:pPr>
            <a:r>
              <a:rPr lang="es-ES" sz="2600">
                <a:solidFill>
                  <a:schemeClr val="dk1"/>
                </a:solidFill>
              </a:rPr>
              <a:t>Crear un aplicativo móvil para dispositivos android que </a:t>
            </a:r>
            <a:r>
              <a:rPr lang="es-ES" sz="2600">
                <a:solidFill>
                  <a:schemeClr val="dk1"/>
                </a:solidFill>
              </a:rPr>
              <a:t>permite</a:t>
            </a:r>
            <a:r>
              <a:rPr lang="es-ES" sz="2600">
                <a:solidFill>
                  <a:schemeClr val="dk1"/>
                </a:solidFill>
              </a:rPr>
              <a:t> registrar muestras de agua de los </a:t>
            </a:r>
            <a:r>
              <a:rPr lang="es-ES" sz="2600">
                <a:solidFill>
                  <a:schemeClr val="dk1"/>
                </a:solidFill>
              </a:rPr>
              <a:t>ríos</a:t>
            </a:r>
            <a:r>
              <a:rPr lang="es-ES" sz="2600">
                <a:solidFill>
                  <a:schemeClr val="dk1"/>
                </a:solidFill>
              </a:rPr>
              <a:t> en una base de datos en tiempo real utilizando geolocalización, se capturan fotos de la muestra de agua utilizando una cámara externa.</a:t>
            </a:r>
            <a:endParaRPr sz="2600">
              <a:solidFill>
                <a:schemeClr val="dk1"/>
              </a:solidFill>
            </a:endParaRPr>
          </a:p>
          <a:p>
            <a:pPr indent="0" lvl="0" marL="0" marR="0" rtl="0" algn="just">
              <a:lnSpc>
                <a:spcPct val="110000"/>
              </a:lnSpc>
              <a:spcBef>
                <a:spcPts val="600"/>
              </a:spcBef>
              <a:spcAft>
                <a:spcPts val="0"/>
              </a:spcAft>
              <a:buNone/>
            </a:pPr>
            <a:r>
              <a:rPr lang="es-ES" sz="2600">
                <a:solidFill>
                  <a:schemeClr val="dk1"/>
                </a:solidFill>
              </a:rPr>
              <a:t>Se </a:t>
            </a:r>
            <a:r>
              <a:rPr lang="es-ES" sz="2600">
                <a:solidFill>
                  <a:schemeClr val="dk1"/>
                </a:solidFill>
              </a:rPr>
              <a:t>registran datos de la persona que toma la muestra, estado de la muestra y ubicación exacta del lugar.</a:t>
            </a:r>
            <a:endParaRPr sz="2600">
              <a:solidFill>
                <a:schemeClr val="dk1"/>
              </a:solidFill>
            </a:endParaRPr>
          </a:p>
          <a:p>
            <a:pPr indent="0" lvl="0" marL="0" marR="0" rtl="0" algn="just">
              <a:lnSpc>
                <a:spcPct val="110000"/>
              </a:lnSpc>
              <a:spcBef>
                <a:spcPts val="600"/>
              </a:spcBef>
              <a:spcAft>
                <a:spcPts val="0"/>
              </a:spcAft>
              <a:buNone/>
            </a:pPr>
            <a:r>
              <a:rPr lang="es-ES" sz="2600">
                <a:solidFill>
                  <a:schemeClr val="dk1"/>
                </a:solidFill>
              </a:rPr>
              <a:t>Mediante google maps se pueden visualizar todas las muestras registradas filtradas por ubicación. </a:t>
            </a:r>
            <a:r>
              <a:rPr lang="es-ES" sz="2600">
                <a:solidFill>
                  <a:schemeClr val="dk1"/>
                </a:solidFill>
              </a:rPr>
              <a:t> </a:t>
            </a:r>
            <a:endParaRPr sz="26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gd9d92d5fad_0_13"/>
          <p:cNvPicPr preferRelativeResize="0"/>
          <p:nvPr/>
        </p:nvPicPr>
        <p:blipFill>
          <a:blip r:embed="rId3">
            <a:alphaModFix/>
          </a:blip>
          <a:stretch>
            <a:fillRect/>
          </a:stretch>
        </p:blipFill>
        <p:spPr>
          <a:xfrm>
            <a:off x="152400" y="152400"/>
            <a:ext cx="11814352" cy="65532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gd9d92d5fad_0_141"/>
          <p:cNvPicPr preferRelativeResize="0"/>
          <p:nvPr/>
        </p:nvPicPr>
        <p:blipFill>
          <a:blip r:embed="rId3">
            <a:alphaModFix/>
          </a:blip>
          <a:stretch>
            <a:fillRect/>
          </a:stretch>
        </p:blipFill>
        <p:spPr>
          <a:xfrm>
            <a:off x="543500" y="331637"/>
            <a:ext cx="11384674" cy="6194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dc1d36e55d_0_9"/>
          <p:cNvSpPr txBox="1"/>
          <p:nvPr>
            <p:ph type="ctrTitle"/>
          </p:nvPr>
        </p:nvSpPr>
        <p:spPr>
          <a:xfrm>
            <a:off x="2478275" y="2430450"/>
            <a:ext cx="7704000" cy="1930800"/>
          </a:xfrm>
          <a:prstGeom prst="rect">
            <a:avLst/>
          </a:prstGeom>
        </p:spPr>
        <p:txBody>
          <a:bodyPr anchorCtr="0" anchor="b" bIns="121900" lIns="121900" spcFirstLastPara="1" rIns="121900" wrap="square" tIns="121900">
            <a:normAutofit fontScale="90000"/>
          </a:bodyPr>
          <a:lstStyle/>
          <a:p>
            <a:pPr indent="0" lvl="0" marL="0" rtl="0" algn="ctr">
              <a:spcBef>
                <a:spcPts val="0"/>
              </a:spcBef>
              <a:spcAft>
                <a:spcPts val="0"/>
              </a:spcAft>
              <a:buSzPts val="891"/>
              <a:buNone/>
            </a:pPr>
            <a:r>
              <a:rPr lang="es-ES" sz="5610">
                <a:latin typeface="Caveat"/>
                <a:ea typeface="Caveat"/>
                <a:cs typeface="Caveat"/>
                <a:sym typeface="Caveat"/>
              </a:rPr>
              <a:t>TENER LA </a:t>
            </a:r>
            <a:r>
              <a:rPr lang="es-ES" sz="5610">
                <a:latin typeface="Caveat"/>
                <a:ea typeface="Caveat"/>
                <a:cs typeface="Caveat"/>
                <a:sym typeface="Caveat"/>
              </a:rPr>
              <a:t>OPCIÓN</a:t>
            </a:r>
            <a:r>
              <a:rPr lang="es-ES" sz="5610">
                <a:latin typeface="Caveat"/>
                <a:ea typeface="Caveat"/>
                <a:cs typeface="Caveat"/>
                <a:sym typeface="Caveat"/>
              </a:rPr>
              <a:t> DE REGISTRO DE MUESTREO(</a:t>
            </a:r>
            <a:r>
              <a:rPr lang="es-ES" sz="5610">
                <a:latin typeface="Caveat"/>
                <a:ea typeface="Caveat"/>
                <a:cs typeface="Caveat"/>
                <a:sym typeface="Caveat"/>
              </a:rPr>
              <a:t>MICROBIOLÓGICO</a:t>
            </a:r>
            <a:r>
              <a:rPr lang="es-ES" sz="5610">
                <a:latin typeface="Caveat"/>
                <a:ea typeface="Caveat"/>
                <a:cs typeface="Caveat"/>
                <a:sym typeface="Caveat"/>
              </a:rPr>
              <a:t>)</a:t>
            </a:r>
            <a:endParaRPr sz="5610">
              <a:latin typeface="Caveat"/>
              <a:ea typeface="Caveat"/>
              <a:cs typeface="Caveat"/>
              <a:sym typeface="Cave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dc1d36e55d_0_347"/>
          <p:cNvPicPr preferRelativeResize="0"/>
          <p:nvPr/>
        </p:nvPicPr>
        <p:blipFill>
          <a:blip r:embed="rId3">
            <a:alphaModFix/>
          </a:blip>
          <a:stretch>
            <a:fillRect/>
          </a:stretch>
        </p:blipFill>
        <p:spPr>
          <a:xfrm>
            <a:off x="152400" y="0"/>
            <a:ext cx="11887199"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gdc1d36e55d_0_351"/>
          <p:cNvPicPr preferRelativeResize="0"/>
          <p:nvPr/>
        </p:nvPicPr>
        <p:blipFill>
          <a:blip r:embed="rId3">
            <a:alphaModFix/>
          </a:blip>
          <a:stretch>
            <a:fillRect/>
          </a:stretch>
        </p:blipFill>
        <p:spPr>
          <a:xfrm>
            <a:off x="990425" y="152400"/>
            <a:ext cx="3022664" cy="6553200"/>
          </a:xfrm>
          <a:prstGeom prst="rect">
            <a:avLst/>
          </a:prstGeom>
          <a:noFill/>
          <a:ln>
            <a:noFill/>
          </a:ln>
        </p:spPr>
      </p:pic>
      <p:pic>
        <p:nvPicPr>
          <p:cNvPr id="516" name="Google Shape;516;gdc1d36e55d_0_351"/>
          <p:cNvPicPr preferRelativeResize="0"/>
          <p:nvPr/>
        </p:nvPicPr>
        <p:blipFill>
          <a:blip r:embed="rId4">
            <a:alphaModFix/>
          </a:blip>
          <a:stretch>
            <a:fillRect/>
          </a:stretch>
        </p:blipFill>
        <p:spPr>
          <a:xfrm>
            <a:off x="5618114" y="152400"/>
            <a:ext cx="5483185" cy="655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gd933d1b6fc_0_8"/>
          <p:cNvPicPr preferRelativeResize="0"/>
          <p:nvPr/>
        </p:nvPicPr>
        <p:blipFill>
          <a:blip r:embed="rId3">
            <a:alphaModFix/>
          </a:blip>
          <a:stretch>
            <a:fillRect/>
          </a:stretch>
        </p:blipFill>
        <p:spPr>
          <a:xfrm>
            <a:off x="3292500" y="152400"/>
            <a:ext cx="5753325" cy="6649724"/>
          </a:xfrm>
          <a:prstGeom prst="rect">
            <a:avLst/>
          </a:prstGeom>
          <a:noFill/>
          <a:ln>
            <a:noFill/>
          </a:ln>
        </p:spPr>
      </p:pic>
      <p:pic>
        <p:nvPicPr>
          <p:cNvPr id="522" name="Google Shape;522;gd933d1b6fc_0_8"/>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gd933d1b6fc_0_0"/>
          <p:cNvPicPr preferRelativeResize="0"/>
          <p:nvPr/>
        </p:nvPicPr>
        <p:blipFill rotWithShape="1">
          <a:blip r:embed="rId3">
            <a:alphaModFix/>
          </a:blip>
          <a:srcRect b="0" l="0" r="0" t="0"/>
          <a:stretch/>
        </p:blipFill>
        <p:spPr>
          <a:xfrm>
            <a:off x="-866" y="1794"/>
            <a:ext cx="971550" cy="600075"/>
          </a:xfrm>
          <a:prstGeom prst="rect">
            <a:avLst/>
          </a:prstGeom>
          <a:noFill/>
          <a:ln>
            <a:noFill/>
          </a:ln>
        </p:spPr>
      </p:pic>
      <p:pic>
        <p:nvPicPr>
          <p:cNvPr id="528" name="Google Shape;528;gd933d1b6fc_0_0"/>
          <p:cNvPicPr preferRelativeResize="0"/>
          <p:nvPr/>
        </p:nvPicPr>
        <p:blipFill>
          <a:blip r:embed="rId4">
            <a:alphaModFix/>
          </a:blip>
          <a:stretch>
            <a:fillRect/>
          </a:stretch>
        </p:blipFill>
        <p:spPr>
          <a:xfrm>
            <a:off x="970675" y="46975"/>
            <a:ext cx="9845824" cy="6811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gd933d1b6fc_0_3"/>
          <p:cNvPicPr preferRelativeResize="0"/>
          <p:nvPr/>
        </p:nvPicPr>
        <p:blipFill>
          <a:blip r:embed="rId3">
            <a:alphaModFix/>
          </a:blip>
          <a:stretch>
            <a:fillRect/>
          </a:stretch>
        </p:blipFill>
        <p:spPr>
          <a:xfrm>
            <a:off x="970675" y="152400"/>
            <a:ext cx="10591030" cy="6553200"/>
          </a:xfrm>
          <a:prstGeom prst="rect">
            <a:avLst/>
          </a:prstGeom>
          <a:noFill/>
          <a:ln>
            <a:noFill/>
          </a:ln>
        </p:spPr>
      </p:pic>
      <p:pic>
        <p:nvPicPr>
          <p:cNvPr id="534" name="Google Shape;534;gd933d1b6fc_0_3"/>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gdc1d36e55d_0_4"/>
          <p:cNvPicPr preferRelativeResize="0"/>
          <p:nvPr/>
        </p:nvPicPr>
        <p:blipFill>
          <a:blip r:embed="rId3">
            <a:alphaModFix/>
          </a:blip>
          <a:stretch>
            <a:fillRect/>
          </a:stretch>
        </p:blipFill>
        <p:spPr>
          <a:xfrm>
            <a:off x="4175025" y="0"/>
            <a:ext cx="3246828" cy="6858000"/>
          </a:xfrm>
          <a:prstGeom prst="rect">
            <a:avLst/>
          </a:prstGeom>
          <a:noFill/>
          <a:ln>
            <a:noFill/>
          </a:ln>
        </p:spPr>
      </p:pic>
      <p:pic>
        <p:nvPicPr>
          <p:cNvPr id="540" name="Google Shape;540;gdc1d36e55d_0_4"/>
          <p:cNvPicPr preferRelativeResize="0"/>
          <p:nvPr/>
        </p:nvPicPr>
        <p:blipFill rotWithShape="1">
          <a:blip r:embed="rId4">
            <a:alphaModFix/>
          </a:blip>
          <a:srcRect b="0" l="0" r="0" t="0"/>
          <a:stretch/>
        </p:blipFill>
        <p:spPr>
          <a:xfrm>
            <a:off x="-866" y="1794"/>
            <a:ext cx="971550" cy="600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dc11720521_1_3"/>
          <p:cNvSpPr txBox="1"/>
          <p:nvPr/>
        </p:nvSpPr>
        <p:spPr>
          <a:xfrm>
            <a:off x="638275" y="759525"/>
            <a:ext cx="8083500" cy="15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4800">
                <a:solidFill>
                  <a:schemeClr val="dk1"/>
                </a:solidFill>
                <a:latin typeface="Raleway"/>
                <a:ea typeface="Raleway"/>
                <a:cs typeface="Raleway"/>
                <a:sym typeface="Raleway"/>
              </a:rPr>
              <a:t>Tipos de pruebas para agua</a:t>
            </a:r>
            <a:endParaRPr b="1" sz="4800">
              <a:solidFill>
                <a:schemeClr val="dk1"/>
              </a:solidFill>
              <a:latin typeface="Raleway"/>
              <a:ea typeface="Raleway"/>
              <a:cs typeface="Raleway"/>
              <a:sym typeface="Raleway"/>
            </a:endParaRPr>
          </a:p>
        </p:txBody>
      </p:sp>
      <p:sp>
        <p:nvSpPr>
          <p:cNvPr id="546" name="Google Shape;546;gdc11720521_1_3"/>
          <p:cNvSpPr txBox="1"/>
          <p:nvPr/>
        </p:nvSpPr>
        <p:spPr>
          <a:xfrm>
            <a:off x="5854150" y="5810475"/>
            <a:ext cx="6331500" cy="712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ES" sz="2400">
                <a:solidFill>
                  <a:schemeClr val="dk1"/>
                </a:solidFill>
                <a:latin typeface="Lato"/>
                <a:ea typeface="Lato"/>
                <a:cs typeface="Lato"/>
                <a:sym typeface="Lato"/>
              </a:rPr>
              <a:t>Una guía para comprar tipos de pruebas</a:t>
            </a:r>
            <a:endParaRPr b="1" sz="24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4"/>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Calibri"/>
              <a:buNone/>
            </a:pPr>
            <a:r>
              <a:rPr lang="es-ES" sz="3800"/>
              <a:t>PLANTEAMIENTO DE LA SOLUCIÓN</a:t>
            </a:r>
            <a:endParaRPr/>
          </a:p>
        </p:txBody>
      </p:sp>
      <p:sp>
        <p:nvSpPr>
          <p:cNvPr id="106" name="Google Shape;106;p4"/>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4"/>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1600"/>
              </a:spcAft>
              <a:buClr>
                <a:schemeClr val="dk1"/>
              </a:buClr>
              <a:buSzPts val="2200"/>
              <a:buNone/>
            </a:pPr>
            <a:r>
              <a:rPr lang="es-ES" sz="2200"/>
              <a:t>En la solución que proponemos se necesita que en las escuelas se enseñe a medir la cantidad de bacterias que tiene el agua, cosa que es posible y económica. Además, para que esta información quede descentralizada se implementará un aplicativo móvil donde los niños con sus maestros puedan transferir los datos sobre la calidad del agua, generando un sistema central con inteligencia a nivel nacional de datos en tiempo real sobre el estado del agua de los ríos.</a:t>
            </a:r>
            <a:endParaRPr/>
          </a:p>
        </p:txBody>
      </p:sp>
      <p:pic>
        <p:nvPicPr>
          <p:cNvPr descr="Texto, Carta&#10;&#10;Descripción generada automáticamente" id="108" name="Google Shape;108;p4"/>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dc11720521_1_6"/>
          <p:cNvSpPr txBox="1"/>
          <p:nvPr/>
        </p:nvSpPr>
        <p:spPr>
          <a:xfrm>
            <a:off x="1950000" y="356850"/>
            <a:ext cx="8633100" cy="7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s-ES" sz="3600">
                <a:solidFill>
                  <a:srgbClr val="F46524"/>
                </a:solidFill>
                <a:latin typeface="Raleway"/>
                <a:ea typeface="Raleway"/>
                <a:cs typeface="Raleway"/>
                <a:sym typeface="Raleway"/>
              </a:rPr>
              <a:t>Tira de prueba de agua para piscina 50 Unid.</a:t>
            </a:r>
            <a:endParaRPr b="1" sz="2400">
              <a:solidFill>
                <a:srgbClr val="000000"/>
              </a:solidFill>
              <a:latin typeface="Raleway"/>
              <a:ea typeface="Raleway"/>
              <a:cs typeface="Raleway"/>
              <a:sym typeface="Raleway"/>
            </a:endParaRPr>
          </a:p>
        </p:txBody>
      </p:sp>
      <p:pic>
        <p:nvPicPr>
          <p:cNvPr id="552" name="Google Shape;552;gdc11720521_1_6"/>
          <p:cNvPicPr preferRelativeResize="0"/>
          <p:nvPr/>
        </p:nvPicPr>
        <p:blipFill>
          <a:blip r:embed="rId3">
            <a:alphaModFix/>
          </a:blip>
          <a:stretch>
            <a:fillRect/>
          </a:stretch>
        </p:blipFill>
        <p:spPr>
          <a:xfrm>
            <a:off x="313500" y="1628850"/>
            <a:ext cx="5354675" cy="4779175"/>
          </a:xfrm>
          <a:prstGeom prst="rect">
            <a:avLst/>
          </a:prstGeom>
          <a:noFill/>
          <a:ln>
            <a:noFill/>
          </a:ln>
        </p:spPr>
      </p:pic>
      <p:pic>
        <p:nvPicPr>
          <p:cNvPr id="553" name="Google Shape;553;gdc11720521_1_6"/>
          <p:cNvPicPr preferRelativeResize="0"/>
          <p:nvPr/>
        </p:nvPicPr>
        <p:blipFill>
          <a:blip r:embed="rId4">
            <a:alphaModFix/>
          </a:blip>
          <a:stretch>
            <a:fillRect/>
          </a:stretch>
        </p:blipFill>
        <p:spPr>
          <a:xfrm>
            <a:off x="7748586" y="1405775"/>
            <a:ext cx="2371765" cy="768000"/>
          </a:xfrm>
          <a:prstGeom prst="rect">
            <a:avLst/>
          </a:prstGeom>
          <a:noFill/>
          <a:ln>
            <a:noFill/>
          </a:ln>
        </p:spPr>
      </p:pic>
      <p:sp>
        <p:nvSpPr>
          <p:cNvPr id="554" name="Google Shape;554;gdc11720521_1_6"/>
          <p:cNvSpPr txBox="1"/>
          <p:nvPr/>
        </p:nvSpPr>
        <p:spPr>
          <a:xfrm>
            <a:off x="6444900" y="2767138"/>
            <a:ext cx="2069700" cy="2502600"/>
          </a:xfrm>
          <a:prstGeom prst="rect">
            <a:avLst/>
          </a:prstGeom>
          <a:noFill/>
          <a:ln>
            <a:noFill/>
          </a:ln>
        </p:spPr>
        <p:txBody>
          <a:bodyPr anchorCtr="0" anchor="t" bIns="91425" lIns="91425" spcFirstLastPara="1" rIns="91425" wrap="square" tIns="91425">
            <a:noAutofit/>
          </a:bodyPr>
          <a:lstStyle/>
          <a:p>
            <a:pPr indent="-412750" lvl="0" marL="457200" rtl="0" algn="l">
              <a:spcBef>
                <a:spcPts val="0"/>
              </a:spcBef>
              <a:spcAft>
                <a:spcPts val="0"/>
              </a:spcAft>
              <a:buClr>
                <a:srgbClr val="000000"/>
              </a:buClr>
              <a:buSzPts val="2900"/>
              <a:buFont typeface="Raleway"/>
              <a:buChar char="●"/>
            </a:pPr>
            <a:r>
              <a:rPr b="1" lang="es-ES" sz="2900">
                <a:solidFill>
                  <a:srgbClr val="000000"/>
                </a:solidFill>
                <a:latin typeface="Raleway"/>
                <a:ea typeface="Raleway"/>
                <a:cs typeface="Raleway"/>
                <a:sym typeface="Raleway"/>
              </a:rPr>
              <a:t>pH</a:t>
            </a:r>
            <a:endParaRPr b="1" sz="2900">
              <a:solidFill>
                <a:srgbClr val="000000"/>
              </a:solidFill>
              <a:latin typeface="Raleway"/>
              <a:ea typeface="Raleway"/>
              <a:cs typeface="Raleway"/>
              <a:sym typeface="Raleway"/>
            </a:endParaRPr>
          </a:p>
          <a:p>
            <a:pPr indent="-412750" lvl="0" marL="457200" rtl="0" algn="l">
              <a:spcBef>
                <a:spcPts val="0"/>
              </a:spcBef>
              <a:spcAft>
                <a:spcPts val="0"/>
              </a:spcAft>
              <a:buClr>
                <a:srgbClr val="000000"/>
              </a:buClr>
              <a:buSzPts val="2900"/>
              <a:buFont typeface="Raleway"/>
              <a:buChar char="●"/>
            </a:pPr>
            <a:r>
              <a:rPr b="1" lang="es-ES" sz="2900">
                <a:solidFill>
                  <a:srgbClr val="000000"/>
                </a:solidFill>
                <a:latin typeface="Raleway"/>
                <a:ea typeface="Raleway"/>
                <a:cs typeface="Raleway"/>
                <a:sym typeface="Raleway"/>
              </a:rPr>
              <a:t>Cloro residual</a:t>
            </a:r>
            <a:endParaRPr b="1" sz="2900">
              <a:solidFill>
                <a:srgbClr val="000000"/>
              </a:solidFill>
              <a:latin typeface="Raleway"/>
              <a:ea typeface="Raleway"/>
              <a:cs typeface="Raleway"/>
              <a:sym typeface="Raleway"/>
            </a:endParaRPr>
          </a:p>
          <a:p>
            <a:pPr indent="-412750" lvl="0" marL="457200" rtl="0" algn="l">
              <a:spcBef>
                <a:spcPts val="0"/>
              </a:spcBef>
              <a:spcAft>
                <a:spcPts val="0"/>
              </a:spcAft>
              <a:buClr>
                <a:srgbClr val="000000"/>
              </a:buClr>
              <a:buSzPts val="2900"/>
              <a:buFont typeface="Raleway"/>
              <a:buChar char="●"/>
            </a:pPr>
            <a:r>
              <a:rPr b="1" lang="es-ES" sz="2900">
                <a:solidFill>
                  <a:srgbClr val="000000"/>
                </a:solidFill>
                <a:latin typeface="Raleway"/>
                <a:ea typeface="Raleway"/>
                <a:cs typeface="Raleway"/>
                <a:sym typeface="Raleway"/>
              </a:rPr>
              <a:t>Bromo</a:t>
            </a:r>
            <a:endParaRPr b="1" sz="2900">
              <a:solidFill>
                <a:srgbClr val="000000"/>
              </a:solidFill>
              <a:latin typeface="Raleway"/>
              <a:ea typeface="Raleway"/>
              <a:cs typeface="Raleway"/>
              <a:sym typeface="Raleway"/>
            </a:endParaRPr>
          </a:p>
          <a:p>
            <a:pPr indent="0" lvl="0" marL="0" rtl="0" algn="l">
              <a:spcBef>
                <a:spcPts val="1600"/>
              </a:spcBef>
              <a:spcAft>
                <a:spcPts val="1600"/>
              </a:spcAft>
              <a:buNone/>
            </a:pPr>
            <a:r>
              <a:t/>
            </a:r>
            <a:endParaRPr b="1" sz="2900">
              <a:solidFill>
                <a:srgbClr val="000000"/>
              </a:solidFill>
              <a:latin typeface="Raleway"/>
              <a:ea typeface="Raleway"/>
              <a:cs typeface="Raleway"/>
              <a:sym typeface="Raleway"/>
            </a:endParaRPr>
          </a:p>
        </p:txBody>
      </p:sp>
      <p:sp>
        <p:nvSpPr>
          <p:cNvPr id="555" name="Google Shape;555;gdc11720521_1_6"/>
          <p:cNvSpPr txBox="1"/>
          <p:nvPr/>
        </p:nvSpPr>
        <p:spPr>
          <a:xfrm>
            <a:off x="9291325" y="2767138"/>
            <a:ext cx="2371800" cy="25026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rgbClr val="000000"/>
              </a:buClr>
              <a:buSzPts val="2500"/>
              <a:buFont typeface="Raleway"/>
              <a:buChar char="●"/>
            </a:pPr>
            <a:r>
              <a:rPr b="1" lang="es-ES" sz="2500">
                <a:solidFill>
                  <a:srgbClr val="000000"/>
                </a:solidFill>
                <a:latin typeface="Raleway"/>
                <a:ea typeface="Raleway"/>
                <a:cs typeface="Raleway"/>
                <a:sym typeface="Raleway"/>
              </a:rPr>
              <a:t>Cloro total</a:t>
            </a:r>
            <a:endParaRPr b="1" sz="2500">
              <a:solidFill>
                <a:srgbClr val="000000"/>
              </a:solidFill>
              <a:latin typeface="Raleway"/>
              <a:ea typeface="Raleway"/>
              <a:cs typeface="Raleway"/>
              <a:sym typeface="Raleway"/>
            </a:endParaRPr>
          </a:p>
          <a:p>
            <a:pPr indent="-387350" lvl="0" marL="457200" rtl="0" algn="l">
              <a:spcBef>
                <a:spcPts val="0"/>
              </a:spcBef>
              <a:spcAft>
                <a:spcPts val="0"/>
              </a:spcAft>
              <a:buClr>
                <a:srgbClr val="000000"/>
              </a:buClr>
              <a:buSzPts val="2500"/>
              <a:buFont typeface="Raleway"/>
              <a:buChar char="●"/>
            </a:pPr>
            <a:r>
              <a:rPr b="1" lang="es-ES" sz="2500">
                <a:solidFill>
                  <a:srgbClr val="000000"/>
                </a:solidFill>
                <a:latin typeface="Raleway"/>
                <a:ea typeface="Raleway"/>
                <a:cs typeface="Raleway"/>
                <a:sym typeface="Raleway"/>
              </a:rPr>
              <a:t>Alcalinidad total</a:t>
            </a:r>
            <a:endParaRPr b="1" sz="2500">
              <a:solidFill>
                <a:srgbClr val="000000"/>
              </a:solidFill>
              <a:latin typeface="Raleway"/>
              <a:ea typeface="Raleway"/>
              <a:cs typeface="Raleway"/>
              <a:sym typeface="Raleway"/>
            </a:endParaRPr>
          </a:p>
          <a:p>
            <a:pPr indent="-387350" lvl="0" marL="457200" rtl="0" algn="l">
              <a:spcBef>
                <a:spcPts val="0"/>
              </a:spcBef>
              <a:spcAft>
                <a:spcPts val="0"/>
              </a:spcAft>
              <a:buClr>
                <a:srgbClr val="000000"/>
              </a:buClr>
              <a:buSzPts val="2500"/>
              <a:buFont typeface="Raleway"/>
              <a:buChar char="●"/>
            </a:pPr>
            <a:r>
              <a:rPr b="1" lang="es-ES" sz="2500">
                <a:solidFill>
                  <a:srgbClr val="000000"/>
                </a:solidFill>
                <a:latin typeface="Raleway"/>
                <a:ea typeface="Raleway"/>
                <a:cs typeface="Raleway"/>
                <a:sym typeface="Raleway"/>
              </a:rPr>
              <a:t>Dureza total</a:t>
            </a:r>
            <a:endParaRPr b="1" sz="2500">
              <a:solidFill>
                <a:srgbClr val="000000"/>
              </a:solidFill>
              <a:latin typeface="Raleway"/>
              <a:ea typeface="Raleway"/>
              <a:cs typeface="Raleway"/>
              <a:sym typeface="Raleway"/>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dc11720521_1_9"/>
          <p:cNvSpPr txBox="1"/>
          <p:nvPr/>
        </p:nvSpPr>
        <p:spPr>
          <a:xfrm>
            <a:off x="2181350" y="241175"/>
            <a:ext cx="86331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600">
                <a:solidFill>
                  <a:srgbClr val="F46524"/>
                </a:solidFill>
                <a:latin typeface="Raleway"/>
                <a:ea typeface="Raleway"/>
                <a:cs typeface="Raleway"/>
                <a:sym typeface="Raleway"/>
              </a:rPr>
              <a:t>Tira de prueba de agua para pH </a:t>
            </a:r>
            <a:endParaRPr b="1" sz="3600">
              <a:solidFill>
                <a:srgbClr val="F46524"/>
              </a:solidFill>
              <a:latin typeface="Raleway"/>
              <a:ea typeface="Raleway"/>
              <a:cs typeface="Raleway"/>
              <a:sym typeface="Raleway"/>
            </a:endParaRPr>
          </a:p>
          <a:p>
            <a:pPr indent="0" lvl="0" marL="0" rtl="0" algn="ctr">
              <a:spcBef>
                <a:spcPts val="1600"/>
              </a:spcBef>
              <a:spcAft>
                <a:spcPts val="1600"/>
              </a:spcAft>
              <a:buNone/>
            </a:pPr>
            <a:r>
              <a:rPr b="1" lang="es-ES" sz="3600">
                <a:solidFill>
                  <a:srgbClr val="F46524"/>
                </a:solidFill>
                <a:latin typeface="Raleway"/>
                <a:ea typeface="Raleway"/>
                <a:cs typeface="Raleway"/>
                <a:sym typeface="Raleway"/>
              </a:rPr>
              <a:t>50 Unid.</a:t>
            </a:r>
            <a:endParaRPr b="1" sz="2400">
              <a:solidFill>
                <a:srgbClr val="000000"/>
              </a:solidFill>
              <a:latin typeface="Raleway"/>
              <a:ea typeface="Raleway"/>
              <a:cs typeface="Raleway"/>
              <a:sym typeface="Raleway"/>
            </a:endParaRPr>
          </a:p>
        </p:txBody>
      </p:sp>
      <p:pic>
        <p:nvPicPr>
          <p:cNvPr id="561" name="Google Shape;561;gdc11720521_1_9"/>
          <p:cNvPicPr preferRelativeResize="0"/>
          <p:nvPr/>
        </p:nvPicPr>
        <p:blipFill>
          <a:blip r:embed="rId3">
            <a:alphaModFix/>
          </a:blip>
          <a:stretch>
            <a:fillRect/>
          </a:stretch>
        </p:blipFill>
        <p:spPr>
          <a:xfrm>
            <a:off x="365175" y="1844275"/>
            <a:ext cx="6884300" cy="3870525"/>
          </a:xfrm>
          <a:prstGeom prst="rect">
            <a:avLst/>
          </a:prstGeom>
          <a:noFill/>
          <a:ln>
            <a:noFill/>
          </a:ln>
        </p:spPr>
      </p:pic>
      <p:pic>
        <p:nvPicPr>
          <p:cNvPr id="562" name="Google Shape;562;gdc11720521_1_9"/>
          <p:cNvPicPr preferRelativeResize="0"/>
          <p:nvPr/>
        </p:nvPicPr>
        <p:blipFill>
          <a:blip r:embed="rId4">
            <a:alphaModFix/>
          </a:blip>
          <a:stretch>
            <a:fillRect/>
          </a:stretch>
        </p:blipFill>
        <p:spPr>
          <a:xfrm>
            <a:off x="8778975" y="1431975"/>
            <a:ext cx="1879450" cy="660350"/>
          </a:xfrm>
          <a:prstGeom prst="rect">
            <a:avLst/>
          </a:prstGeom>
          <a:noFill/>
          <a:ln>
            <a:noFill/>
          </a:ln>
        </p:spPr>
      </p:pic>
      <p:sp>
        <p:nvSpPr>
          <p:cNvPr id="563" name="Google Shape;563;gdc11720521_1_9"/>
          <p:cNvSpPr txBox="1"/>
          <p:nvPr/>
        </p:nvSpPr>
        <p:spPr>
          <a:xfrm>
            <a:off x="8615600" y="2680138"/>
            <a:ext cx="2404500" cy="1609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s-ES" sz="9000">
                <a:solidFill>
                  <a:srgbClr val="000000"/>
                </a:solidFill>
                <a:latin typeface="Raleway"/>
                <a:ea typeface="Raleway"/>
                <a:cs typeface="Raleway"/>
                <a:sym typeface="Raleway"/>
              </a:rPr>
              <a:t>pH</a:t>
            </a:r>
            <a:endParaRPr b="1" sz="9000">
              <a:solidFill>
                <a:srgbClr val="000000"/>
              </a:solidFill>
              <a:latin typeface="Raleway"/>
              <a:ea typeface="Raleway"/>
              <a:cs typeface="Raleway"/>
              <a:sym typeface="Raleway"/>
            </a:endParaRPr>
          </a:p>
          <a:p>
            <a:pPr indent="0" lvl="0" marL="457200" rtl="0" algn="l">
              <a:spcBef>
                <a:spcPts val="1600"/>
              </a:spcBef>
              <a:spcAft>
                <a:spcPts val="0"/>
              </a:spcAft>
              <a:buNone/>
            </a:pPr>
            <a:r>
              <a:t/>
            </a:r>
            <a:endParaRPr b="1" sz="9000">
              <a:solidFill>
                <a:srgbClr val="000000"/>
              </a:solidFill>
              <a:latin typeface="Raleway"/>
              <a:ea typeface="Raleway"/>
              <a:cs typeface="Raleway"/>
              <a:sym typeface="Raleway"/>
            </a:endParaRPr>
          </a:p>
          <a:p>
            <a:pPr indent="0" lvl="0" marL="0" rtl="0" algn="l">
              <a:spcBef>
                <a:spcPts val="1600"/>
              </a:spcBef>
              <a:spcAft>
                <a:spcPts val="1600"/>
              </a:spcAft>
              <a:buNone/>
            </a:pPr>
            <a:r>
              <a:t/>
            </a:r>
            <a:endParaRPr b="1" sz="9000">
              <a:solidFill>
                <a:srgbClr val="000000"/>
              </a:solidFill>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gdc11720521_1_12"/>
          <p:cNvPicPr preferRelativeResize="0"/>
          <p:nvPr/>
        </p:nvPicPr>
        <p:blipFill>
          <a:blip r:embed="rId3">
            <a:alphaModFix/>
          </a:blip>
          <a:stretch>
            <a:fillRect/>
          </a:stretch>
        </p:blipFill>
        <p:spPr>
          <a:xfrm>
            <a:off x="1344475" y="875125"/>
            <a:ext cx="5036701" cy="5606075"/>
          </a:xfrm>
          <a:prstGeom prst="rect">
            <a:avLst/>
          </a:prstGeom>
          <a:noFill/>
          <a:ln>
            <a:noFill/>
          </a:ln>
        </p:spPr>
      </p:pic>
      <p:sp>
        <p:nvSpPr>
          <p:cNvPr id="569" name="Google Shape;569;gdc11720521_1_12"/>
          <p:cNvSpPr txBox="1"/>
          <p:nvPr/>
        </p:nvSpPr>
        <p:spPr>
          <a:xfrm>
            <a:off x="3057350" y="238425"/>
            <a:ext cx="8078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600">
                <a:solidFill>
                  <a:srgbClr val="F46524"/>
                </a:solidFill>
              </a:rPr>
              <a:t>4-morfolina ditiocarbamato.</a:t>
            </a:r>
            <a:endParaRPr b="1" sz="2600">
              <a:solidFill>
                <a:srgbClr val="F46524"/>
              </a:solidFill>
            </a:endParaRPr>
          </a:p>
        </p:txBody>
      </p:sp>
      <p:sp>
        <p:nvSpPr>
          <p:cNvPr id="570" name="Google Shape;570;gdc11720521_1_12"/>
          <p:cNvSpPr txBox="1"/>
          <p:nvPr/>
        </p:nvSpPr>
        <p:spPr>
          <a:xfrm>
            <a:off x="6872025" y="1935375"/>
            <a:ext cx="8078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900"/>
              <a:t>resultados para Cd, Zn, Pb, Cu Mn Fe, Ni [18].</a:t>
            </a:r>
            <a:endParaRPr sz="19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gdf7090b4aa_0_5"/>
          <p:cNvPicPr preferRelativeResize="0"/>
          <p:nvPr/>
        </p:nvPicPr>
        <p:blipFill>
          <a:blip r:embed="rId3">
            <a:alphaModFix/>
          </a:blip>
          <a:stretch>
            <a:fillRect/>
          </a:stretch>
        </p:blipFill>
        <p:spPr>
          <a:xfrm>
            <a:off x="152400" y="152400"/>
            <a:ext cx="9715500" cy="4600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gdf7090b4aa_0_10"/>
          <p:cNvPicPr preferRelativeResize="0"/>
          <p:nvPr/>
        </p:nvPicPr>
        <p:blipFill>
          <a:blip r:embed="rId3">
            <a:alphaModFix/>
          </a:blip>
          <a:stretch>
            <a:fillRect/>
          </a:stretch>
        </p:blipFill>
        <p:spPr>
          <a:xfrm>
            <a:off x="1106075" y="965825"/>
            <a:ext cx="9763125" cy="4581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gdf7090b4aa_0_15"/>
          <p:cNvPicPr preferRelativeResize="0"/>
          <p:nvPr/>
        </p:nvPicPr>
        <p:blipFill>
          <a:blip r:embed="rId3">
            <a:alphaModFix/>
          </a:blip>
          <a:stretch>
            <a:fillRect/>
          </a:stretch>
        </p:blipFill>
        <p:spPr>
          <a:xfrm>
            <a:off x="152400" y="152400"/>
            <a:ext cx="9744075" cy="4610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df7090b4aa_0_20"/>
          <p:cNvSpPr txBox="1"/>
          <p:nvPr/>
        </p:nvSpPr>
        <p:spPr>
          <a:xfrm>
            <a:off x="883550" y="504875"/>
            <a:ext cx="80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t>OPCIÓN 02</a:t>
            </a:r>
            <a:endParaRPr/>
          </a:p>
        </p:txBody>
      </p:sp>
      <p:pic>
        <p:nvPicPr>
          <p:cNvPr id="591" name="Google Shape;591;gdf7090b4aa_0_20"/>
          <p:cNvPicPr preferRelativeResize="0"/>
          <p:nvPr/>
        </p:nvPicPr>
        <p:blipFill>
          <a:blip r:embed="rId3">
            <a:alphaModFix/>
          </a:blip>
          <a:stretch>
            <a:fillRect/>
          </a:stretch>
        </p:blipFill>
        <p:spPr>
          <a:xfrm>
            <a:off x="2410375" y="504875"/>
            <a:ext cx="7516805" cy="5648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gdf7090b4aa_0_26"/>
          <p:cNvPicPr preferRelativeResize="0"/>
          <p:nvPr/>
        </p:nvPicPr>
        <p:blipFill>
          <a:blip r:embed="rId3">
            <a:alphaModFix/>
          </a:blip>
          <a:stretch>
            <a:fillRect/>
          </a:stretch>
        </p:blipFill>
        <p:spPr>
          <a:xfrm>
            <a:off x="685325" y="823913"/>
            <a:ext cx="10668000" cy="5210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gdf7090b4aa_0_30"/>
          <p:cNvPicPr preferRelativeResize="0"/>
          <p:nvPr/>
        </p:nvPicPr>
        <p:blipFill>
          <a:blip r:embed="rId3">
            <a:alphaModFix/>
          </a:blip>
          <a:stretch>
            <a:fillRect/>
          </a:stretch>
        </p:blipFill>
        <p:spPr>
          <a:xfrm>
            <a:off x="1653025" y="152400"/>
            <a:ext cx="8659585" cy="65531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5" name="Shape 605"/>
        <p:cNvGrpSpPr/>
        <p:nvPr/>
      </p:nvGrpSpPr>
      <p:grpSpPr>
        <a:xfrm>
          <a:off x="0" y="0"/>
          <a:ext cx="0" cy="0"/>
          <a:chOff x="0" y="0"/>
          <a:chExt cx="0" cy="0"/>
        </a:xfrm>
      </p:grpSpPr>
      <p:sp>
        <p:nvSpPr>
          <p:cNvPr id="606" name="Google Shape;606;p33"/>
          <p:cNvSpPr/>
          <p:nvPr/>
        </p:nvSpPr>
        <p:spPr>
          <a:xfrm>
            <a:off x="1354372" y="0"/>
            <a:ext cx="9483256" cy="6858000"/>
          </a:xfrm>
          <a:prstGeom prst="rect">
            <a:avLst/>
          </a:prstGeom>
          <a:solidFill>
            <a:srgbClr val="3A64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07" name="Google Shape;607;p3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08" name="Google Shape;608;p33"/>
          <p:cNvSpPr/>
          <p:nvPr/>
        </p:nvSpPr>
        <p:spPr>
          <a:xfrm>
            <a:off x="2144484" y="0"/>
            <a:ext cx="7837716" cy="6858000"/>
          </a:xfrm>
          <a:custGeom>
            <a:rect b="b" l="l" r="r" t="t"/>
            <a:pathLst>
              <a:path extrusionOk="0" h="6858000" w="7837716">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09" name="Google Shape;609;p33"/>
          <p:cNvPicPr preferRelativeResize="0"/>
          <p:nvPr/>
        </p:nvPicPr>
        <p:blipFill rotWithShape="1">
          <a:blip r:embed="rId4">
            <a:alphaModFix/>
          </a:blip>
          <a:srcRect b="0" l="0" r="0" t="0"/>
          <a:stretch/>
        </p:blipFill>
        <p:spPr>
          <a:xfrm>
            <a:off x="3131797" y="1057945"/>
            <a:ext cx="5932272" cy="4451813"/>
          </a:xfrm>
          <a:prstGeom prst="rect">
            <a:avLst/>
          </a:prstGeom>
          <a:noFill/>
          <a:ln>
            <a:noFill/>
          </a:ln>
        </p:spPr>
      </p:pic>
      <p:pic>
        <p:nvPicPr>
          <p:cNvPr descr="Texto, Carta&#10;&#10;Descripción generada automáticamente" id="610" name="Google Shape;610;p33"/>
          <p:cNvPicPr preferRelativeResize="0"/>
          <p:nvPr/>
        </p:nvPicPr>
        <p:blipFill rotWithShape="1">
          <a:blip r:embed="rId5">
            <a:alphaModFix/>
          </a:blip>
          <a:srcRect b="0" l="0" r="0" t="0"/>
          <a:stretch/>
        </p:blipFill>
        <p:spPr>
          <a:xfrm>
            <a:off x="-866" y="1794"/>
            <a:ext cx="971550" cy="600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5"/>
          <p:cNvSpPr txBox="1"/>
          <p:nvPr>
            <p:ph type="title"/>
          </p:nvPr>
        </p:nvSpPr>
        <p:spPr>
          <a:xfrm>
            <a:off x="56100" y="620375"/>
            <a:ext cx="4823700" cy="550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s-ES" sz="6000"/>
              <a:t>OBJETIVOS</a:t>
            </a:r>
            <a:endParaRPr/>
          </a:p>
        </p:txBody>
      </p:sp>
      <p:sp>
        <p:nvSpPr>
          <p:cNvPr id="114" name="Google Shape;114;p5"/>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15" name="Google Shape;115;p5"/>
          <p:cNvGrpSpPr/>
          <p:nvPr/>
        </p:nvGrpSpPr>
        <p:grpSpPr>
          <a:xfrm>
            <a:off x="5093200" y="1238555"/>
            <a:ext cx="6263640" cy="4960135"/>
            <a:chOff x="0" y="618218"/>
            <a:chExt cx="6263640" cy="4268251"/>
          </a:xfrm>
        </p:grpSpPr>
        <p:sp>
          <p:nvSpPr>
            <p:cNvPr id="116" name="Google Shape;116;p5"/>
            <p:cNvSpPr/>
            <p:nvPr/>
          </p:nvSpPr>
          <p:spPr>
            <a:xfrm>
              <a:off x="0" y="618218"/>
              <a:ext cx="6263640" cy="137475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nvSpPr>
          <p:spPr>
            <a:xfrm>
              <a:off x="67110" y="685328"/>
              <a:ext cx="6129420" cy="1240530"/>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Calibri"/>
                <a:buNone/>
              </a:pPr>
              <a:r>
                <a:rPr b="0" i="0" lang="es-ES" sz="2500" u="none" cap="none" strike="noStrike">
                  <a:solidFill>
                    <a:schemeClr val="lt1"/>
                  </a:solidFill>
                  <a:latin typeface="Calibri"/>
                  <a:ea typeface="Calibri"/>
                  <a:cs typeface="Calibri"/>
                  <a:sym typeface="Calibri"/>
                </a:rPr>
                <a:t>Implementar un aplicativo móvil para almacenar los datos de las muestras </a:t>
              </a:r>
              <a:r>
                <a:rPr lang="es-ES" sz="2500">
                  <a:solidFill>
                    <a:schemeClr val="lt1"/>
                  </a:solidFill>
                  <a:latin typeface="Calibri"/>
                  <a:ea typeface="Calibri"/>
                  <a:cs typeface="Calibri"/>
                  <a:sym typeface="Calibri"/>
                </a:rPr>
                <a:t>microbiológicas</a:t>
              </a:r>
              <a:r>
                <a:rPr b="0" i="0" lang="es-ES" sz="2500" u="none" cap="none" strike="noStrike">
                  <a:solidFill>
                    <a:schemeClr val="lt1"/>
                  </a:solidFill>
                  <a:latin typeface="Calibri"/>
                  <a:ea typeface="Calibri"/>
                  <a:cs typeface="Calibri"/>
                  <a:sym typeface="Calibri"/>
                </a:rPr>
                <a:t> obtenidas por los estudiantes y los docentes.</a:t>
              </a:r>
              <a:endParaRPr b="0" i="0" sz="2500" u="none" cap="none" strike="noStrike">
                <a:solidFill>
                  <a:schemeClr val="lt1"/>
                </a:solidFill>
                <a:latin typeface="Calibri"/>
                <a:ea typeface="Calibri"/>
                <a:cs typeface="Calibri"/>
                <a:sym typeface="Calibri"/>
              </a:endParaRPr>
            </a:p>
          </p:txBody>
        </p:sp>
        <p:sp>
          <p:nvSpPr>
            <p:cNvPr id="118" name="Google Shape;118;p5"/>
            <p:cNvSpPr/>
            <p:nvPr/>
          </p:nvSpPr>
          <p:spPr>
            <a:xfrm>
              <a:off x="0" y="2064968"/>
              <a:ext cx="6263640" cy="1374750"/>
            </a:xfrm>
            <a:prstGeom prst="roundRect">
              <a:avLst>
                <a:gd fmla="val 16667" name="adj"/>
              </a:avLst>
            </a:prstGeom>
            <a:solidFill>
              <a:srgbClr val="4CC38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txBox="1"/>
            <p:nvPr/>
          </p:nvSpPr>
          <p:spPr>
            <a:xfrm>
              <a:off x="67110" y="2132078"/>
              <a:ext cx="6129420" cy="1240530"/>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Calibri"/>
                <a:buNone/>
              </a:pPr>
              <a:r>
                <a:rPr b="0" i="0" lang="es-ES" sz="2500" u="none" cap="none" strike="noStrike">
                  <a:solidFill>
                    <a:schemeClr val="lt1"/>
                  </a:solidFill>
                  <a:latin typeface="Calibri"/>
                  <a:ea typeface="Calibri"/>
                  <a:cs typeface="Calibri"/>
                  <a:sym typeface="Calibri"/>
                </a:rPr>
                <a:t>Recopilar y mostrar información sobre el estado del agua de los ríos .</a:t>
              </a:r>
              <a:endParaRPr b="0" i="0" sz="2500" u="none" cap="none" strike="noStrike">
                <a:solidFill>
                  <a:schemeClr val="lt1"/>
                </a:solidFill>
                <a:latin typeface="Calibri"/>
                <a:ea typeface="Calibri"/>
                <a:cs typeface="Calibri"/>
                <a:sym typeface="Calibri"/>
              </a:endParaRPr>
            </a:p>
          </p:txBody>
        </p:sp>
        <p:sp>
          <p:nvSpPr>
            <p:cNvPr id="120" name="Google Shape;120;p5"/>
            <p:cNvSpPr/>
            <p:nvPr/>
          </p:nvSpPr>
          <p:spPr>
            <a:xfrm>
              <a:off x="0" y="3511719"/>
              <a:ext cx="6263640" cy="1374750"/>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txBox="1"/>
            <p:nvPr/>
          </p:nvSpPr>
          <p:spPr>
            <a:xfrm>
              <a:off x="67175" y="4028101"/>
              <a:ext cx="6129300" cy="342000"/>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Calibri"/>
                <a:buNone/>
              </a:pPr>
              <a:r>
                <a:t/>
              </a:r>
              <a:endParaRPr sz="2500">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ts val="2500"/>
                <a:buFont typeface="Calibri"/>
                <a:buNone/>
              </a:pPr>
              <a:r>
                <a:rPr b="0" i="0" lang="es-ES" sz="2300" u="none" cap="none" strike="noStrike">
                  <a:solidFill>
                    <a:schemeClr val="lt1"/>
                  </a:solidFill>
                  <a:latin typeface="Calibri"/>
                  <a:ea typeface="Calibri"/>
                  <a:cs typeface="Calibri"/>
                  <a:sym typeface="Calibri"/>
                </a:rPr>
                <a:t>Compartir la información obtenida para su descarga inmediata.</a:t>
              </a:r>
              <a:endParaRPr b="0" i="0" sz="23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ts val="2500"/>
                <a:buFont typeface="Calibri"/>
                <a:buNone/>
              </a:pPr>
              <a:r>
                <a:rPr lang="es-ES" sz="2300">
                  <a:solidFill>
                    <a:schemeClr val="lt1"/>
                  </a:solidFill>
                  <a:latin typeface="Calibri"/>
                  <a:ea typeface="Calibri"/>
                  <a:cs typeface="Calibri"/>
                  <a:sym typeface="Calibri"/>
                </a:rPr>
                <a:t>Identificar y solucionar las incidencias encontradas en el registro de </a:t>
              </a:r>
              <a:r>
                <a:rPr lang="es-ES" sz="2300">
                  <a:solidFill>
                    <a:schemeClr val="lt1"/>
                  </a:solidFill>
                  <a:latin typeface="Calibri"/>
                  <a:ea typeface="Calibri"/>
                  <a:cs typeface="Calibri"/>
                  <a:sym typeface="Calibri"/>
                </a:rPr>
                <a:t>muestras</a:t>
              </a:r>
              <a:r>
                <a:rPr lang="es-ES" sz="2300">
                  <a:solidFill>
                    <a:schemeClr val="lt1"/>
                  </a:solidFill>
                  <a:latin typeface="Calibri"/>
                  <a:ea typeface="Calibri"/>
                  <a:cs typeface="Calibri"/>
                  <a:sym typeface="Calibri"/>
                </a:rPr>
                <a:t> microbiologicas en el aplicativo movil.</a:t>
              </a:r>
              <a:endParaRPr sz="2300">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ts val="2500"/>
                <a:buFont typeface="Calibri"/>
                <a:buNone/>
              </a:pPr>
              <a:r>
                <a:t/>
              </a:r>
              <a:endParaRPr sz="2500">
                <a:solidFill>
                  <a:schemeClr val="lt1"/>
                </a:solidFill>
                <a:latin typeface="Calibri"/>
                <a:ea typeface="Calibri"/>
                <a:cs typeface="Calibri"/>
                <a:sym typeface="Calibri"/>
              </a:endParaRPr>
            </a:p>
          </p:txBody>
        </p:sp>
      </p:grpSp>
      <p:pic>
        <p:nvPicPr>
          <p:cNvPr descr="Texto, Carta&#10;&#10;Descripción generada automáticamente" id="122" name="Google Shape;122;p5"/>
          <p:cNvPicPr preferRelativeResize="0"/>
          <p:nvPr/>
        </p:nvPicPr>
        <p:blipFill rotWithShape="1">
          <a:blip r:embed="rId3">
            <a:alphaModFix/>
          </a:blip>
          <a:srcRect b="0" l="0" r="0" t="0"/>
          <a:stretch/>
        </p:blipFill>
        <p:spPr>
          <a:xfrm>
            <a:off x="-866" y="130443"/>
            <a:ext cx="971550" cy="60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8" name="Google Shape;128;p6"/>
          <p:cNvSpPr txBox="1"/>
          <p:nvPr>
            <p:ph type="title"/>
          </p:nvPr>
        </p:nvSpPr>
        <p:spPr>
          <a:xfrm>
            <a:off x="635000" y="640823"/>
            <a:ext cx="3418659" cy="558314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Arial"/>
              <a:buNone/>
            </a:pPr>
            <a:r>
              <a:rPr lang="es-ES" sz="6000"/>
              <a:t>Lista de épicas</a:t>
            </a:r>
            <a:endParaRPr/>
          </a:p>
        </p:txBody>
      </p:sp>
      <p:sp>
        <p:nvSpPr>
          <p:cNvPr id="129" name="Google Shape;129;p6"/>
          <p:cNvSpPr/>
          <p:nvPr/>
        </p:nvSpPr>
        <p:spPr>
          <a:xfrm>
            <a:off x="4314992" y="1557877"/>
            <a:ext cx="18288" cy="3749040"/>
          </a:xfrm>
          <a:custGeom>
            <a:rect b="b" l="l" r="r" t="t"/>
            <a:pathLst>
              <a:path extrusionOk="0" fill="none" h="3749040" w="18288">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extrusionOk="0" h="3749040" w="18288">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D5926B"/>
          </a:solidFill>
          <a:ln cap="flat" cmpd="sng" w="34925">
            <a:solidFill>
              <a:srgbClr val="D59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30" name="Google Shape;130;p6"/>
          <p:cNvGrpSpPr/>
          <p:nvPr/>
        </p:nvGrpSpPr>
        <p:grpSpPr>
          <a:xfrm>
            <a:off x="4648018" y="641497"/>
            <a:ext cx="6900512" cy="5534789"/>
            <a:chOff x="0" y="675"/>
            <a:chExt cx="6900512" cy="5534789"/>
          </a:xfrm>
        </p:grpSpPr>
        <p:sp>
          <p:nvSpPr>
            <p:cNvPr id="131" name="Google Shape;131;p6"/>
            <p:cNvSpPr/>
            <p:nvPr/>
          </p:nvSpPr>
          <p:spPr>
            <a:xfrm>
              <a:off x="0" y="675"/>
              <a:ext cx="6900512" cy="1581368"/>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478363" y="356483"/>
              <a:ext cx="869752" cy="86975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1826480" y="675"/>
              <a:ext cx="5074031" cy="15813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txBox="1"/>
            <p:nvPr/>
          </p:nvSpPr>
          <p:spPr>
            <a:xfrm>
              <a:off x="1826480" y="675"/>
              <a:ext cx="5074031" cy="1581368"/>
            </a:xfrm>
            <a:prstGeom prst="rect">
              <a:avLst/>
            </a:prstGeom>
            <a:noFill/>
            <a:ln>
              <a:noFill/>
            </a:ln>
          </p:spPr>
          <p:txBody>
            <a:bodyPr anchorCtr="0" anchor="ctr" bIns="167350" lIns="167350" spcFirstLastPara="1" rIns="167350" wrap="square" tIns="167350">
              <a:noAutofit/>
            </a:bodyPr>
            <a:lstStyle/>
            <a:p>
              <a:pPr indent="0" lvl="0" marL="0" marR="0" rtl="0" algn="l">
                <a:lnSpc>
                  <a:spcPct val="100000"/>
                </a:lnSpc>
                <a:spcBef>
                  <a:spcPts val="0"/>
                </a:spcBef>
                <a:spcAft>
                  <a:spcPts val="0"/>
                </a:spcAft>
                <a:buClr>
                  <a:schemeClr val="dk1"/>
                </a:buClr>
                <a:buSzPts val="2500"/>
                <a:buFont typeface="Arial"/>
                <a:buNone/>
              </a:pPr>
              <a:r>
                <a:rPr b="0" i="0" lang="es-ES" sz="2500" u="none" cap="none" strike="noStrike">
                  <a:solidFill>
                    <a:schemeClr val="dk1"/>
                  </a:solidFill>
                  <a:latin typeface="Arial"/>
                  <a:ea typeface="Arial"/>
                  <a:cs typeface="Arial"/>
                  <a:sym typeface="Arial"/>
                </a:rPr>
                <a:t>Módulo de gestión de muestras.</a:t>
              </a:r>
              <a:endParaRPr b="0" i="0" sz="2500" u="none" cap="none" strike="noStrike">
                <a:solidFill>
                  <a:schemeClr val="dk1"/>
                </a:solidFill>
                <a:latin typeface="Arial"/>
                <a:ea typeface="Arial"/>
                <a:cs typeface="Arial"/>
                <a:sym typeface="Arial"/>
              </a:endParaRPr>
            </a:p>
          </p:txBody>
        </p:sp>
        <p:sp>
          <p:nvSpPr>
            <p:cNvPr id="135" name="Google Shape;135;p6"/>
            <p:cNvSpPr/>
            <p:nvPr/>
          </p:nvSpPr>
          <p:spPr>
            <a:xfrm>
              <a:off x="0" y="1977386"/>
              <a:ext cx="6900512" cy="1581368"/>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478363" y="2333194"/>
              <a:ext cx="869752" cy="86975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1826480" y="1977386"/>
              <a:ext cx="5074031" cy="15813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txBox="1"/>
            <p:nvPr/>
          </p:nvSpPr>
          <p:spPr>
            <a:xfrm>
              <a:off x="1826480" y="1977386"/>
              <a:ext cx="5074031" cy="1581368"/>
            </a:xfrm>
            <a:prstGeom prst="rect">
              <a:avLst/>
            </a:prstGeom>
            <a:noFill/>
            <a:ln>
              <a:noFill/>
            </a:ln>
          </p:spPr>
          <p:txBody>
            <a:bodyPr anchorCtr="0" anchor="ctr" bIns="167350" lIns="167350" spcFirstLastPara="1" rIns="167350" wrap="square" tIns="167350">
              <a:noAutofit/>
            </a:bodyPr>
            <a:lstStyle/>
            <a:p>
              <a:pPr indent="0" lvl="0" marL="0" marR="0" rtl="0" algn="l">
                <a:lnSpc>
                  <a:spcPct val="100000"/>
                </a:lnSpc>
                <a:spcBef>
                  <a:spcPts val="0"/>
                </a:spcBef>
                <a:spcAft>
                  <a:spcPts val="0"/>
                </a:spcAft>
                <a:buClr>
                  <a:schemeClr val="dk1"/>
                </a:buClr>
                <a:buSzPts val="2500"/>
                <a:buFont typeface="Arial"/>
                <a:buNone/>
              </a:pPr>
              <a:r>
                <a:rPr b="1" i="0" lang="es-ES" sz="2500" u="none" cap="none" strike="noStrike">
                  <a:solidFill>
                    <a:schemeClr val="dk1"/>
                  </a:solidFill>
                  <a:latin typeface="Arial"/>
                  <a:ea typeface="Arial"/>
                  <a:cs typeface="Arial"/>
                  <a:sym typeface="Arial"/>
                </a:rPr>
                <a:t>Módulo de creación, configuración y despliegue de la app. </a:t>
              </a:r>
              <a:endParaRPr b="1" i="0" sz="2500" u="none" cap="none" strike="noStrike">
                <a:solidFill>
                  <a:schemeClr val="dk1"/>
                </a:solidFill>
                <a:latin typeface="Arial"/>
                <a:ea typeface="Arial"/>
                <a:cs typeface="Arial"/>
                <a:sym typeface="Arial"/>
              </a:endParaRPr>
            </a:p>
          </p:txBody>
        </p:sp>
        <p:sp>
          <p:nvSpPr>
            <p:cNvPr id="139" name="Google Shape;139;p6"/>
            <p:cNvSpPr/>
            <p:nvPr/>
          </p:nvSpPr>
          <p:spPr>
            <a:xfrm>
              <a:off x="0" y="3954096"/>
              <a:ext cx="6900512" cy="1581368"/>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478363" y="4309904"/>
              <a:ext cx="869752" cy="86975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1826480" y="3954096"/>
              <a:ext cx="5074031" cy="15813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txBox="1"/>
            <p:nvPr/>
          </p:nvSpPr>
          <p:spPr>
            <a:xfrm>
              <a:off x="1826480" y="3954096"/>
              <a:ext cx="5074031" cy="1581368"/>
            </a:xfrm>
            <a:prstGeom prst="rect">
              <a:avLst/>
            </a:prstGeom>
            <a:noFill/>
            <a:ln>
              <a:noFill/>
            </a:ln>
          </p:spPr>
          <p:txBody>
            <a:bodyPr anchorCtr="0" anchor="ctr" bIns="167350" lIns="167350" spcFirstLastPara="1" rIns="167350" wrap="square" tIns="167350">
              <a:noAutofit/>
            </a:bodyPr>
            <a:lstStyle/>
            <a:p>
              <a:pPr indent="0" lvl="0" marL="0" marR="0" rtl="0" algn="l">
                <a:lnSpc>
                  <a:spcPct val="100000"/>
                </a:lnSpc>
                <a:spcBef>
                  <a:spcPts val="0"/>
                </a:spcBef>
                <a:spcAft>
                  <a:spcPts val="0"/>
                </a:spcAft>
                <a:buClr>
                  <a:schemeClr val="dk1"/>
                </a:buClr>
                <a:buSzPts val="2500"/>
                <a:buFont typeface="Arial"/>
                <a:buNone/>
              </a:pPr>
              <a:r>
                <a:rPr b="0" i="0" lang="es-ES" sz="2500" u="none" cap="none" strike="noStrike">
                  <a:solidFill>
                    <a:schemeClr val="dk1"/>
                  </a:solidFill>
                  <a:latin typeface="Arial"/>
                  <a:ea typeface="Arial"/>
                  <a:cs typeface="Arial"/>
                  <a:sym typeface="Arial"/>
                </a:rPr>
                <a:t>Módulo de atención al usuario</a:t>
              </a:r>
              <a:r>
                <a:rPr b="1" i="0" lang="es-ES" sz="2500" u="none" cap="none" strike="noStrike">
                  <a:solidFill>
                    <a:schemeClr val="dk1"/>
                  </a:solidFill>
                  <a:latin typeface="Arial"/>
                  <a:ea typeface="Arial"/>
                  <a:cs typeface="Arial"/>
                  <a:sym typeface="Arial"/>
                </a:rPr>
                <a:t>.</a:t>
              </a:r>
              <a:endParaRPr b="1" i="0" sz="2500" u="none" cap="none" strike="noStrike">
                <a:solidFill>
                  <a:schemeClr val="dk1"/>
                </a:solidFill>
                <a:latin typeface="Arial"/>
                <a:ea typeface="Arial"/>
                <a:cs typeface="Arial"/>
                <a:sym typeface="Arial"/>
              </a:endParaRPr>
            </a:p>
          </p:txBody>
        </p:sp>
      </p:grpSp>
      <p:pic>
        <p:nvPicPr>
          <p:cNvPr descr="Texto, Carta&#10;&#10;Descripción generada automáticamente" id="143" name="Google Shape;143;p6"/>
          <p:cNvPicPr preferRelativeResize="0"/>
          <p:nvPr/>
        </p:nvPicPr>
        <p:blipFill rotWithShape="1">
          <a:blip r:embed="rId6">
            <a:alphaModFix/>
          </a:blip>
          <a:srcRect b="0" l="0" r="0" t="0"/>
          <a:stretch/>
        </p:blipFill>
        <p:spPr>
          <a:xfrm>
            <a:off x="-866" y="1794"/>
            <a:ext cx="971550" cy="600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9" name="Google Shape;149;p3"/>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es-ES" sz="3300"/>
              <a:t>PROBLEMÁTICA</a:t>
            </a:r>
            <a:endParaRPr sz="2800"/>
          </a:p>
        </p:txBody>
      </p:sp>
      <p:sp>
        <p:nvSpPr>
          <p:cNvPr id="150" name="Google Shape;150;p3"/>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3"/>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2200"/>
              <a:buNone/>
            </a:pPr>
            <a:r>
              <a:rPr lang="es-ES" sz="2200"/>
              <a:t>Medio millón de niños mueren al año por diarrea causada por la bacteria </a:t>
            </a:r>
            <a:r>
              <a:rPr b="1" lang="es-ES" sz="2200"/>
              <a:t>"Escherichia coli"</a:t>
            </a:r>
            <a:r>
              <a:rPr lang="es-ES" sz="2200"/>
              <a:t> en países en vías de desarrollo.</a:t>
            </a:r>
            <a:endParaRPr/>
          </a:p>
          <a:p>
            <a:pPr indent="0" lvl="0" marL="0" rtl="0" algn="just">
              <a:lnSpc>
                <a:spcPct val="90000"/>
              </a:lnSpc>
              <a:spcBef>
                <a:spcPts val="1000"/>
              </a:spcBef>
              <a:spcAft>
                <a:spcPts val="1600"/>
              </a:spcAft>
              <a:buClr>
                <a:schemeClr val="dk1"/>
              </a:buClr>
              <a:buSzPts val="2200"/>
              <a:buNone/>
            </a:pPr>
            <a:r>
              <a:rPr lang="es-ES" sz="2200"/>
              <a:t>La falta de información sobre la calidad de agua provoca que los niños beban directamente el agua de los ríos sin conocimiento previo sobre posibles infecciones que puedan adquirir.</a:t>
            </a:r>
            <a:endParaRPr/>
          </a:p>
        </p:txBody>
      </p:sp>
      <p:pic>
        <p:nvPicPr>
          <p:cNvPr id="152" name="Google Shape;152;p3"/>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7"/>
          <p:cNvSpPr/>
          <p:nvPr/>
        </p:nvSpPr>
        <p:spPr>
          <a:xfrm>
            <a:off x="0" y="0"/>
            <a:ext cx="2013557"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7"/>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Calibri"/>
              <a:buNone/>
            </a:pPr>
            <a:r>
              <a:rPr lang="es-ES" sz="2600">
                <a:solidFill>
                  <a:srgbClr val="FFFFFF"/>
                </a:solidFill>
                <a:latin typeface="Calibri"/>
                <a:ea typeface="Calibri"/>
                <a:cs typeface="Calibri"/>
                <a:sym typeface="Calibri"/>
              </a:rPr>
              <a:t>PRODUCT BACKLOG</a:t>
            </a:r>
            <a:endParaRPr/>
          </a:p>
        </p:txBody>
      </p:sp>
      <p:graphicFrame>
        <p:nvGraphicFramePr>
          <p:cNvPr id="160" name="Google Shape;160;p7"/>
          <p:cNvGraphicFramePr/>
          <p:nvPr/>
        </p:nvGraphicFramePr>
        <p:xfrm>
          <a:off x="3592336" y="-18623"/>
          <a:ext cx="3000000" cy="3000000"/>
        </p:xfrm>
        <a:graphic>
          <a:graphicData uri="http://schemas.openxmlformats.org/drawingml/2006/table">
            <a:tbl>
              <a:tblPr bandRow="1" firstRow="1">
                <a:solidFill>
                  <a:srgbClr val="F2F2F2">
                    <a:alpha val="29803"/>
                  </a:srgbClr>
                </a:solidFill>
                <a:tableStyleId>{262DCAEF-2EEB-4420-A988-A607F371EBBC}</a:tableStyleId>
              </a:tblPr>
              <a:tblGrid>
                <a:gridCol w="618825"/>
                <a:gridCol w="521100"/>
                <a:gridCol w="1156225"/>
                <a:gridCol w="2711425"/>
                <a:gridCol w="1742475"/>
                <a:gridCol w="757250"/>
                <a:gridCol w="459700"/>
              </a:tblGrid>
              <a:tr h="372675">
                <a:tc>
                  <a:txBody>
                    <a:bodyPr/>
                    <a:lstStyle/>
                    <a:p>
                      <a:pPr indent="0" lvl="0" marL="0" marR="0" rtl="0" algn="ctr">
                        <a:spcBef>
                          <a:spcPts val="0"/>
                        </a:spcBef>
                        <a:spcAft>
                          <a:spcPts val="0"/>
                        </a:spcAft>
                        <a:buNone/>
                      </a:pPr>
                      <a:r>
                        <a:rPr b="0" lang="es-ES" sz="900" u="none" cap="none" strike="noStrike">
                          <a:solidFill>
                            <a:schemeClr val="lt1"/>
                          </a:solidFill>
                        </a:rPr>
                        <a:t>Prioridad​</a:t>
                      </a:r>
                      <a:endParaRPr/>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0" lang="es-ES" sz="900" u="none" cap="none" strike="noStrike">
                          <a:solidFill>
                            <a:schemeClr val="lt1"/>
                          </a:solidFill>
                        </a:rPr>
                        <a:t>ID​</a:t>
                      </a:r>
                      <a:endParaRPr/>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0" lang="es-ES" sz="900" u="none" cap="none" strike="noStrike">
                          <a:solidFill>
                            <a:schemeClr val="lt1"/>
                          </a:solidFill>
                        </a:rPr>
                        <a:t>Como…​</a:t>
                      </a:r>
                      <a:endParaRPr/>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0" lang="es-ES" sz="900" u="none" cap="none" strike="noStrike">
                          <a:solidFill>
                            <a:schemeClr val="lt1"/>
                          </a:solidFill>
                        </a:rPr>
                        <a:t>Deseo…​</a:t>
                      </a:r>
                      <a:endParaRPr/>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0" lang="es-ES" sz="900" u="none" cap="none" strike="noStrike">
                          <a:solidFill>
                            <a:schemeClr val="lt1"/>
                          </a:solidFill>
                        </a:rPr>
                        <a:t>Para…​</a:t>
                      </a:r>
                      <a:endParaRPr/>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0" lang="es-ES" sz="900" u="none" cap="none" strike="noStrike">
                          <a:solidFill>
                            <a:schemeClr val="lt1"/>
                          </a:solidFill>
                        </a:rPr>
                        <a:t>Puntos de Historia​</a:t>
                      </a:r>
                      <a:endParaRPr/>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0" lang="es-ES" sz="900" u="none" cap="none" strike="noStrike">
                          <a:solidFill>
                            <a:schemeClr val="lt1"/>
                          </a:solidFill>
                        </a:rPr>
                        <a:t>Sprint​</a:t>
                      </a:r>
                      <a:endParaRPr/>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518525">
                <a:tc>
                  <a:txBody>
                    <a:bodyPr/>
                    <a:lstStyle/>
                    <a:p>
                      <a:pPr indent="0" lvl="0" marL="0" marR="0" rtl="0" algn="ctr">
                        <a:spcBef>
                          <a:spcPts val="0"/>
                        </a:spcBef>
                        <a:spcAft>
                          <a:spcPts val="0"/>
                        </a:spcAft>
                        <a:buNone/>
                      </a:pPr>
                      <a:r>
                        <a:rPr b="1" lang="es-ES" sz="900" u="none" cap="none" strike="noStrike"/>
                        <a:t>1​</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None/>
                      </a:pPr>
                      <a:r>
                        <a:rPr b="1" lang="es-ES" sz="900" u="none" cap="none" strike="noStrike"/>
                        <a:t>#01</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rPr b="1" lang="es-ES" sz="900" u="none" cap="none" strike="noStrike"/>
                        <a:t>Cliente​​</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Registrar la latitud, longitud, departamento, provincia, fecha, cantidad de agua, foto y tiempo transcurrido para obtener el resultado.</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rPr b="1" lang="es-ES" sz="900" u="none" cap="none" strike="noStrike"/>
                        <a:t>Tener información relevante sobre el estado del agua de los ríos .</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rPr b="1" lang="es-ES" sz="900" u="none" cap="none" strike="noStrike"/>
                        <a:t>21</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rPr b="1" lang="es-ES" sz="900" u="none" cap="none" strike="noStrike"/>
                        <a:t>1</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r>
              <a:tr h="372675">
                <a:tc>
                  <a:txBody>
                    <a:bodyPr/>
                    <a:lstStyle/>
                    <a:p>
                      <a:pPr indent="0" lvl="0" marL="0" marR="0" rtl="0" algn="ctr">
                        <a:spcBef>
                          <a:spcPts val="0"/>
                        </a:spcBef>
                        <a:spcAft>
                          <a:spcPts val="0"/>
                        </a:spcAft>
                        <a:buNone/>
                      </a:pPr>
                      <a:r>
                        <a:rPr b="1" lang="es-ES" sz="900" u="none" cap="none" strike="noStrike"/>
                        <a:t>2​</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s-ES" sz="900" u="none" cap="none" strike="noStrike"/>
                        <a:t>#02</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rPr b="1" lang="es-ES" sz="900" u="none" cap="none" strike="noStrike"/>
                        <a:t>Cliente​​</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Visualizar un menú con una lista de opciones.</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rPr b="1" lang="es-ES" sz="900" u="none" cap="none" strike="noStrike"/>
                        <a:t>Para navegar de forma sencilla e intuitiva.​​</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Clr>
                          <a:schemeClr val="dk1"/>
                        </a:buClr>
                        <a:buSzPts val="900"/>
                        <a:buFont typeface="Calibri"/>
                        <a:buNone/>
                      </a:pPr>
                      <a:r>
                        <a:rPr b="1" i="0" lang="es-ES" sz="900" u="none" cap="none" strike="noStrike">
                          <a:latin typeface="Calibri"/>
                          <a:ea typeface="Calibri"/>
                          <a:cs typeface="Calibri"/>
                          <a:sym typeface="Calibri"/>
                        </a:rPr>
                        <a:t>8</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rPr b="1" lang="es-ES" sz="900" u="none" cap="none" strike="noStrike"/>
                        <a:t>1</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r>
              <a:tr h="372675">
                <a:tc>
                  <a:txBody>
                    <a:bodyPr/>
                    <a:lstStyle/>
                    <a:p>
                      <a:pPr indent="0" lvl="0" marL="0" marR="0" rtl="0" algn="ctr">
                        <a:spcBef>
                          <a:spcPts val="0"/>
                        </a:spcBef>
                        <a:spcAft>
                          <a:spcPts val="0"/>
                        </a:spcAft>
                        <a:buNone/>
                      </a:pPr>
                      <a:r>
                        <a:rPr b="1" lang="es-ES" sz="900" u="none" cap="none" strike="noStrike"/>
                        <a:t>3</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lnSpc>
                          <a:spcPct val="100000"/>
                        </a:lnSpc>
                        <a:spcBef>
                          <a:spcPts val="0"/>
                        </a:spcBef>
                        <a:spcAft>
                          <a:spcPts val="0"/>
                        </a:spcAft>
                        <a:buNone/>
                      </a:pPr>
                      <a:r>
                        <a:rPr b="1" lang="es-ES" sz="900"/>
                        <a:t>#03​​</a:t>
                      </a:r>
                      <a:endParaRPr b="1" sz="900"/>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None/>
                      </a:pPr>
                      <a:r>
                        <a:rPr b="1" lang="es-ES" sz="900"/>
                        <a:t>Cliente​​</a:t>
                      </a:r>
                      <a:endParaRPr b="1" sz="900"/>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rgbClr val="000000"/>
                        </a:buClr>
                        <a:buFont typeface="Arial"/>
                        <a:buNone/>
                      </a:pPr>
                      <a:r>
                        <a:rPr b="1" lang="es-ES" sz="900"/>
                        <a:t>Visualizar una lista de todas las muestras registradas.</a:t>
                      </a:r>
                      <a:endParaRPr b="1" sz="900"/>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None/>
                      </a:pPr>
                      <a:r>
                        <a:rPr b="1" lang="es-ES" sz="900"/>
                        <a:t>Visualizar las muestras actualmente.</a:t>
                      </a:r>
                      <a:endParaRPr b="1" sz="900"/>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None/>
                      </a:pPr>
                      <a:r>
                        <a:rPr b="1" lang="es-ES" sz="900"/>
                        <a:t>13</a:t>
                      </a:r>
                      <a:endParaRPr b="1" sz="900"/>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None/>
                      </a:pPr>
                      <a:r>
                        <a:rPr b="1" lang="es-ES" sz="900"/>
                        <a:t>1</a:t>
                      </a:r>
                      <a:endParaRPr b="1" sz="900"/>
                    </a:p>
                  </a:txBody>
                  <a:tcPr marT="44325" marB="44325" marR="14650" marL="57625">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r>
              <a:tr h="372675">
                <a:tc>
                  <a:txBody>
                    <a:bodyPr/>
                    <a:lstStyle/>
                    <a:p>
                      <a:pPr indent="0" lvl="0" marL="0" marR="0" rtl="0" algn="ctr">
                        <a:spcBef>
                          <a:spcPts val="0"/>
                        </a:spcBef>
                        <a:spcAft>
                          <a:spcPts val="0"/>
                        </a:spcAft>
                        <a:buClr>
                          <a:schemeClr val="dk1"/>
                        </a:buClr>
                        <a:buSzPts val="900"/>
                        <a:buFont typeface="Calibri"/>
                        <a:buNone/>
                      </a:pPr>
                      <a:r>
                        <a:rPr b="1" lang="es-ES" sz="900" u="none" cap="none" strike="noStrike"/>
                        <a:t>4​</a:t>
                      </a:r>
                      <a:endParaRPr b="1" sz="900" u="none" cap="none" strike="noStrike"/>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#13​​</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1" i="0" lang="es-ES" sz="900" u="none" cap="none" strike="noStrike"/>
                        <a:t>Cliente </a:t>
                      </a:r>
                      <a:endParaRPr b="1" sz="900" u="none" cap="none" strike="noStrike"/>
                    </a:p>
                    <a:p>
                      <a:pPr indent="0" lvl="0" marL="0" marR="0" rtl="0" algn="ctr">
                        <a:spcBef>
                          <a:spcPts val="0"/>
                        </a:spcBef>
                        <a:spcAft>
                          <a:spcPts val="0"/>
                        </a:spcAft>
                        <a:buClr>
                          <a:schemeClr val="dk1"/>
                        </a:buClr>
                        <a:buSzPts val="900"/>
                        <a:buFont typeface="Calibri"/>
                        <a:buNone/>
                      </a:pPr>
                      <a:r>
                        <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Tener la opción de registro de muestreo (Microbiológico)</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Para poder registrar las muestras</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8</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2</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18525">
                <a:tc>
                  <a:txBody>
                    <a:bodyPr/>
                    <a:lstStyle/>
                    <a:p>
                      <a:pPr indent="0" lvl="0" marL="0" marR="0" rtl="0" algn="ctr">
                        <a:spcBef>
                          <a:spcPts val="0"/>
                        </a:spcBef>
                        <a:spcAft>
                          <a:spcPts val="0"/>
                        </a:spcAft>
                        <a:buNone/>
                      </a:pPr>
                      <a:r>
                        <a:rPr b="1" lang="es-ES" sz="900" u="none" cap="none" strike="noStrike"/>
                        <a:t>5​</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None/>
                      </a:pPr>
                      <a:r>
                        <a:rPr b="1" lang="es-ES" sz="900" u="none" cap="none" strike="noStrike"/>
                        <a:t>#05</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Clr>
                          <a:schemeClr val="dk1"/>
                        </a:buClr>
                        <a:buSzPts val="900"/>
                        <a:buFont typeface="Calibri"/>
                        <a:buNone/>
                      </a:pPr>
                      <a:r>
                        <a:rPr b="1" i="0" lang="es-ES" sz="900" u="none" cap="none" strike="noStrike"/>
                        <a:t>Cliente </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Visualizar un mapa con las muestras registradas y su resultado de la misma.</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rPr b="1" lang="es-ES" sz="900" u="none" cap="none" strike="noStrike"/>
                        <a:t>Tener una perspectiva general sobre la cantidad de muestras registradas.</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rPr b="1" lang="es-ES" sz="900" u="none" cap="none" strike="noStrike"/>
                        <a:t>21</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2</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r>
              <a:tr h="372675">
                <a:tc>
                  <a:txBody>
                    <a:bodyPr/>
                    <a:lstStyle/>
                    <a:p>
                      <a:pPr indent="0" lvl="0" marL="0" marR="0" rtl="0" algn="ctr">
                        <a:spcBef>
                          <a:spcPts val="0"/>
                        </a:spcBef>
                        <a:spcAft>
                          <a:spcPts val="0"/>
                        </a:spcAft>
                        <a:buNone/>
                      </a:pPr>
                      <a:r>
                        <a:rPr b="1" lang="es-ES" sz="900" u="none" cap="none" strike="noStrike"/>
                        <a:t>6​</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s-ES" sz="900" u="none" cap="none" strike="noStrike"/>
                        <a:t>#06</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1" i="0" lang="es-ES" sz="900" u="none" cap="none" strike="noStrike"/>
                        <a:t>Cliente </a:t>
                      </a:r>
                      <a:endParaRPr b="1"/>
                    </a:p>
                    <a:p>
                      <a:pPr indent="0" lvl="0" marL="0" marR="0" rtl="0" algn="ctr">
                        <a:spcBef>
                          <a:spcPts val="0"/>
                        </a:spcBef>
                        <a:spcAft>
                          <a:spcPts val="0"/>
                        </a:spcAft>
                        <a:buClr>
                          <a:schemeClr val="dk1"/>
                        </a:buClr>
                        <a:buSzPts val="900"/>
                        <a:buFont typeface="Calibri"/>
                        <a:buNone/>
                      </a:pPr>
                      <a:r>
                        <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Guardar el correo electrónico, apellidos, nombres y alias al registrar una muestra.</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s-ES" sz="900" u="none" cap="none" strike="noStrike"/>
                        <a:t>Identificar las muestras que registré.​​</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s-ES" sz="900" u="none" cap="none" strike="noStrike"/>
                        <a:t>13</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2</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18525">
                <a:tc>
                  <a:txBody>
                    <a:bodyPr/>
                    <a:lstStyle/>
                    <a:p>
                      <a:pPr indent="0" lvl="0" marL="0" marR="0" rtl="0" algn="ctr">
                        <a:spcBef>
                          <a:spcPts val="0"/>
                        </a:spcBef>
                        <a:spcAft>
                          <a:spcPts val="0"/>
                        </a:spcAft>
                        <a:buClr>
                          <a:schemeClr val="dk1"/>
                        </a:buClr>
                        <a:buSzPts val="900"/>
                        <a:buFont typeface="Calibri"/>
                        <a:buNone/>
                      </a:pPr>
                      <a:r>
                        <a:rPr b="1" lang="es-ES" sz="900" u="none" cap="none" strike="noStrike"/>
                        <a:t>7</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#04</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Cliente​​</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Visualizar un manual de usuario.</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Instruir al usuario sobre el correcto funcionamiento del aplicativo.</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13</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3</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r>
              <a:tr h="372675">
                <a:tc>
                  <a:txBody>
                    <a:bodyPr/>
                    <a:lstStyle/>
                    <a:p>
                      <a:pPr indent="0" lvl="0" marL="0" marR="0" rtl="0" algn="ctr">
                        <a:spcBef>
                          <a:spcPts val="0"/>
                        </a:spcBef>
                        <a:spcAft>
                          <a:spcPts val="0"/>
                        </a:spcAft>
                        <a:buNone/>
                      </a:pPr>
                      <a:r>
                        <a:rPr b="1" lang="es-ES" sz="900" u="none" cap="none" strike="noStrike"/>
                        <a:t>8​</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s-ES" sz="900"/>
                        <a:t>#08</a:t>
                      </a:r>
                      <a:endParaRPr b="1" sz="900"/>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rgbClr val="000000"/>
                        </a:buClr>
                        <a:buFont typeface="Arial"/>
                        <a:buNone/>
                      </a:pPr>
                      <a:r>
                        <a:rPr b="1" lang="es-ES" sz="900"/>
                        <a:t>Cliente </a:t>
                      </a:r>
                      <a:endParaRPr b="1" sz="900"/>
                    </a:p>
                    <a:p>
                      <a:pPr indent="0" lvl="0" marL="0" marR="0" rtl="0" algn="ctr">
                        <a:lnSpc>
                          <a:spcPct val="100000"/>
                        </a:lnSpc>
                        <a:spcBef>
                          <a:spcPts val="0"/>
                        </a:spcBef>
                        <a:spcAft>
                          <a:spcPts val="0"/>
                        </a:spcAft>
                        <a:buClr>
                          <a:srgbClr val="000000"/>
                        </a:buClr>
                        <a:buFont typeface="Arial"/>
                        <a:buNone/>
                      </a:pPr>
                      <a:r>
                        <a:t/>
                      </a:r>
                      <a:endParaRPr b="1" sz="900"/>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rgbClr val="000000"/>
                        </a:buClr>
                        <a:buFont typeface="Arial"/>
                        <a:buNone/>
                      </a:pPr>
                      <a:r>
                        <a:rPr b="1" lang="es-ES" sz="900"/>
                        <a:t>Filtrar las muestras por departamento, provincia, fecha y autor.</a:t>
                      </a:r>
                      <a:endParaRPr b="1" sz="900"/>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None/>
                      </a:pPr>
                      <a:r>
                        <a:rPr b="1" lang="es-ES" sz="900"/>
                        <a:t>Facilitar la búsqueda de las muestras.</a:t>
                      </a:r>
                      <a:endParaRPr b="1" sz="900"/>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None/>
                      </a:pPr>
                      <a:r>
                        <a:rPr b="1" lang="es-ES" sz="900"/>
                        <a:t>21</a:t>
                      </a:r>
                      <a:endParaRPr b="1" sz="900"/>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rgbClr val="000000"/>
                        </a:buClr>
                        <a:buFont typeface="Arial"/>
                        <a:buNone/>
                      </a:pPr>
                      <a:r>
                        <a:rPr b="1" lang="es-ES" sz="900"/>
                        <a:t>3</a:t>
                      </a:r>
                      <a:endParaRPr b="1" sz="900"/>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DAF8"/>
                    </a:solidFill>
                  </a:tcPr>
                </a:tc>
              </a:tr>
              <a:tr h="518525">
                <a:tc>
                  <a:txBody>
                    <a:bodyPr/>
                    <a:lstStyle/>
                    <a:p>
                      <a:pPr indent="0" lvl="0" marL="0" marR="0" rtl="0" algn="ctr">
                        <a:spcBef>
                          <a:spcPts val="0"/>
                        </a:spcBef>
                        <a:spcAft>
                          <a:spcPts val="0"/>
                        </a:spcAft>
                        <a:buNone/>
                      </a:pPr>
                      <a:r>
                        <a:rPr b="1" lang="es-ES" sz="900" u="none" cap="none" strike="noStrike"/>
                        <a:t>9​</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None/>
                      </a:pPr>
                      <a:r>
                        <a:rPr lang="es-ES" sz="900" u="none" cap="none" strike="noStrike"/>
                        <a:t>#09</a:t>
                      </a:r>
                      <a:endParaRPr/>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i="0" lang="es-ES" sz="900" u="none" cap="none" strike="noStrike"/>
                        <a:t>Cliente </a:t>
                      </a:r>
                      <a:endParaRPr/>
                    </a:p>
                    <a:p>
                      <a:pPr indent="0" lvl="0" marL="0" marR="0" rtl="0" algn="ctr">
                        <a:spcBef>
                          <a:spcPts val="0"/>
                        </a:spcBef>
                        <a:spcAft>
                          <a:spcPts val="0"/>
                        </a:spcAft>
                        <a:buClr>
                          <a:schemeClr val="dk1"/>
                        </a:buClr>
                        <a:buSzPts val="900"/>
                        <a:buFont typeface="Calibri"/>
                        <a:buNone/>
                      </a:pPr>
                      <a:r>
                        <a:t/>
                      </a:r>
                      <a:endParaRPr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just">
                        <a:spcBef>
                          <a:spcPts val="0"/>
                        </a:spcBef>
                        <a:spcAft>
                          <a:spcPts val="0"/>
                        </a:spcAft>
                        <a:buClr>
                          <a:schemeClr val="dk1"/>
                        </a:buClr>
                        <a:buSzPts val="900"/>
                        <a:buFont typeface="Calibri"/>
                        <a:buNone/>
                      </a:pPr>
                      <a:r>
                        <a:rPr i="0" lang="es-ES" sz="900" u="none" cap="none" strike="noStrike"/>
                        <a:t>Poder comunicarme con soporte técnico. </a:t>
                      </a:r>
                      <a:endParaRPr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Clr>
                          <a:schemeClr val="dk1"/>
                        </a:buClr>
                        <a:buSzPts val="900"/>
                        <a:buFont typeface="Calibri"/>
                        <a:buNone/>
                      </a:pPr>
                      <a:r>
                        <a:rPr lang="es-ES" sz="900" u="none" cap="none" strike="noStrike"/>
                        <a:t>Que personal autorizado pueda resolver mis dudas y/o dificultades.</a:t>
                      </a:r>
                      <a:endParaRPr/>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lang="es-ES" sz="900" u="none" cap="none" strike="noStrike"/>
                        <a:t>3</a:t>
                      </a:r>
                      <a:endParaRPr/>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Clr>
                          <a:schemeClr val="dk1"/>
                        </a:buClr>
                        <a:buSzPts val="900"/>
                        <a:buFont typeface="Calibri"/>
                        <a:buNone/>
                      </a:pPr>
                      <a:r>
                        <a:rPr lang="es-ES" sz="900" u="none" cap="none" strike="noStrike"/>
                        <a:t>3</a:t>
                      </a:r>
                      <a:endParaRPr/>
                    </a:p>
                  </a:txBody>
                  <a:tcPr marT="44325" marB="44325" marR="14650" marL="57625">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r>
              <a:tr h="372675">
                <a:tc>
                  <a:txBody>
                    <a:bodyPr/>
                    <a:lstStyle/>
                    <a:p>
                      <a:pPr indent="0" lvl="0" marL="0" marR="0" rtl="0" algn="ctr">
                        <a:spcBef>
                          <a:spcPts val="0"/>
                        </a:spcBef>
                        <a:spcAft>
                          <a:spcPts val="0"/>
                        </a:spcAft>
                        <a:buNone/>
                      </a:pPr>
                      <a:r>
                        <a:rPr b="1" lang="es-ES" sz="900" u="none" cap="none" strike="noStrike"/>
                        <a:t>10​</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s-ES" sz="900" u="none" cap="none" strike="noStrike"/>
                        <a:t>#10​​</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1" i="0" lang="es-ES" sz="900" u="none" cap="none" strike="noStrike"/>
                        <a:t>Cliente </a:t>
                      </a:r>
                      <a:endParaRPr b="1"/>
                    </a:p>
                    <a:p>
                      <a:pPr indent="0" lvl="0" marL="0" marR="0" rtl="0" algn="ctr">
                        <a:spcBef>
                          <a:spcPts val="0"/>
                        </a:spcBef>
                        <a:spcAft>
                          <a:spcPts val="0"/>
                        </a:spcAft>
                        <a:buClr>
                          <a:schemeClr val="dk1"/>
                        </a:buClr>
                        <a:buSzPts val="900"/>
                        <a:buFont typeface="Calibri"/>
                        <a:buNone/>
                      </a:pPr>
                      <a:r>
                        <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Registrar sugerencias y/o comentarios sobre el aplicativo.</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s-ES" sz="900" u="none" cap="none" strike="noStrike"/>
                        <a:t>Obtener actualizaciones con mejoras.</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s-ES" sz="900" u="none" cap="none" strike="noStrike"/>
                        <a:t>8</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3</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72675">
                <a:tc>
                  <a:txBody>
                    <a:bodyPr/>
                    <a:lstStyle/>
                    <a:p>
                      <a:pPr indent="0" lvl="0" marL="0" marR="0" rtl="0" algn="ctr">
                        <a:spcBef>
                          <a:spcPts val="0"/>
                        </a:spcBef>
                        <a:spcAft>
                          <a:spcPts val="0"/>
                        </a:spcAft>
                        <a:buNone/>
                      </a:pPr>
                      <a:r>
                        <a:rPr b="1" lang="es-ES" sz="900" u="none" cap="none" strike="noStrike"/>
                        <a:t>11​</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None/>
                      </a:pPr>
                      <a:r>
                        <a:rPr b="1" lang="es-ES" sz="900" u="none" cap="none" strike="noStrike"/>
                        <a:t>#11</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1" i="0" lang="es-ES" sz="900" u="none" cap="none" strike="noStrike"/>
                        <a:t>Cliente </a:t>
                      </a:r>
                      <a:endParaRPr b="1"/>
                    </a:p>
                    <a:p>
                      <a:pPr indent="0" lvl="0" marL="0" marR="0" rtl="0" algn="ctr">
                        <a:spcBef>
                          <a:spcPts val="0"/>
                        </a:spcBef>
                        <a:spcAft>
                          <a:spcPts val="0"/>
                        </a:spcAft>
                        <a:buClr>
                          <a:schemeClr val="dk1"/>
                        </a:buClr>
                        <a:buSzPts val="900"/>
                        <a:buFont typeface="Calibri"/>
                        <a:buNone/>
                      </a:pPr>
                      <a:r>
                        <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Visualizar una guía de ayuda al iniciar el aplicativo.</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None/>
                      </a:pPr>
                      <a:r>
                        <a:rPr b="1" lang="es-ES" sz="900" u="none" cap="none" strike="noStrike"/>
                        <a:t>Para tener una idea de cómo empezar con el aplicativo</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None/>
                      </a:pPr>
                      <a:r>
                        <a:rPr b="1" lang="es-ES" sz="900" u="none" cap="none" strike="noStrike"/>
                        <a:t>8</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4</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r>
              <a:tr h="372675">
                <a:tc>
                  <a:txBody>
                    <a:bodyPr/>
                    <a:lstStyle/>
                    <a:p>
                      <a:pPr indent="0" lvl="0" marL="0" marR="0" rtl="0" algn="ctr">
                        <a:spcBef>
                          <a:spcPts val="0"/>
                        </a:spcBef>
                        <a:spcAft>
                          <a:spcPts val="0"/>
                        </a:spcAft>
                        <a:buNone/>
                      </a:pPr>
                      <a:r>
                        <a:rPr b="1" lang="es-ES" sz="900" u="none" cap="none" strike="noStrike"/>
                        <a:t>12​</a:t>
                      </a:r>
                      <a:endParaRPr b="1"/>
                    </a:p>
                  </a:txBody>
                  <a:tcPr marT="44325" marB="44325" marR="14650" marL="5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s-ES" sz="900" u="none" cap="none" strike="noStrike"/>
                        <a:t>#12​​</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1" i="0" lang="es-ES" sz="900" u="none" cap="none" strike="noStrike"/>
                        <a:t>Administrador</a:t>
                      </a:r>
                      <a:endParaRPr b="1"/>
                    </a:p>
                    <a:p>
                      <a:pPr indent="0" lvl="0" marL="0" marR="0" rtl="0" algn="ctr">
                        <a:spcBef>
                          <a:spcPts val="0"/>
                        </a:spcBef>
                        <a:spcAft>
                          <a:spcPts val="0"/>
                        </a:spcAft>
                        <a:buClr>
                          <a:schemeClr val="dk1"/>
                        </a:buClr>
                        <a:buSzPts val="900"/>
                        <a:buFont typeface="Calibri"/>
                        <a:buNone/>
                      </a:pPr>
                      <a:r>
                        <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Mostrar información de los desarrolladores del proyecto.</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b="1" lang="es-ES" sz="900" u="none" cap="none" strike="noStrike"/>
                        <a:t>Para poder recibir ayudas de los sponsors</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b="1" lang="es-ES" sz="900" u="none" cap="none" strike="noStrike"/>
                        <a:t>5</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4</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r>
              <a:tr h="372675">
                <a:tc>
                  <a:txBody>
                    <a:bodyPr/>
                    <a:lstStyle/>
                    <a:p>
                      <a:pPr indent="0" lvl="0" marL="0" marR="0" rtl="0" algn="ctr">
                        <a:spcBef>
                          <a:spcPts val="0"/>
                        </a:spcBef>
                        <a:spcAft>
                          <a:spcPts val="0"/>
                        </a:spcAft>
                        <a:buClr>
                          <a:schemeClr val="dk1"/>
                        </a:buClr>
                        <a:buSzPts val="900"/>
                        <a:buFont typeface="Calibri"/>
                        <a:buNone/>
                      </a:pPr>
                      <a:r>
                        <a:rPr b="1" lang="es-ES" sz="900" u="none" cap="none" strike="noStrike"/>
                        <a:t>13​</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#14​​</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1" i="0" lang="es-ES" sz="900" u="none" cap="none" strike="noStrike"/>
                        <a:t>Cliente </a:t>
                      </a:r>
                      <a:endParaRPr b="1" sz="900" u="none" cap="none" strike="noStrike"/>
                    </a:p>
                    <a:p>
                      <a:pPr indent="0" lvl="0" marL="0" marR="0" rtl="0" algn="ctr">
                        <a:spcBef>
                          <a:spcPts val="0"/>
                        </a:spcBef>
                        <a:spcAft>
                          <a:spcPts val="0"/>
                        </a:spcAft>
                        <a:buClr>
                          <a:schemeClr val="dk1"/>
                        </a:buClr>
                        <a:buSzPts val="900"/>
                        <a:buFont typeface="Calibri"/>
                        <a:buNone/>
                      </a:pPr>
                      <a:r>
                        <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just">
                        <a:spcBef>
                          <a:spcPts val="0"/>
                        </a:spcBef>
                        <a:spcAft>
                          <a:spcPts val="0"/>
                        </a:spcAft>
                        <a:buClr>
                          <a:schemeClr val="dk1"/>
                        </a:buClr>
                        <a:buSzPts val="900"/>
                        <a:buFont typeface="Calibri"/>
                        <a:buNone/>
                      </a:pPr>
                      <a:r>
                        <a:rPr b="1" lang="es-ES" sz="900" u="none" cap="none" strike="noStrike"/>
                        <a:t>Poder ver un video de cómo se realiza el muestreo paso a paso.</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Para tener la idea más clara.</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8</a:t>
                      </a:r>
                      <a:endParaRPr b="1" sz="900" u="none" cap="none" strike="noStrike"/>
                    </a:p>
                  </a:txBody>
                  <a:tcPr marT="44325" marB="44325" marR="14650" marL="57625">
                    <a:lnL cap="flat" cmpd="sng" w="9525">
                      <a:solidFill>
                        <a:srgbClr val="3F3F3F"/>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4</a:t>
                      </a:r>
                      <a:endParaRPr b="1"/>
                    </a:p>
                  </a:txBody>
                  <a:tcPr marT="44325" marB="44325" marR="14650" marL="57625">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r>
              <a:tr h="372675">
                <a:tc>
                  <a:txBody>
                    <a:bodyPr/>
                    <a:lstStyle/>
                    <a:p>
                      <a:pPr indent="0" lvl="0" marL="0" marR="0" rtl="0" algn="ctr">
                        <a:spcBef>
                          <a:spcPts val="0"/>
                        </a:spcBef>
                        <a:spcAft>
                          <a:spcPts val="0"/>
                        </a:spcAft>
                        <a:buClr>
                          <a:schemeClr val="dk1"/>
                        </a:buClr>
                        <a:buSzPts val="900"/>
                        <a:buFont typeface="Calibri"/>
                        <a:buNone/>
                      </a:pPr>
                      <a:r>
                        <a:rPr b="1" lang="es-ES" sz="900" u="none" cap="none" strike="noStrike"/>
                        <a:t>14​</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#07</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1" i="0" lang="es-ES" sz="900" u="none" cap="none" strike="noStrike"/>
                        <a:t>Cliente </a:t>
                      </a:r>
                      <a:endParaRPr b="1" sz="900" u="none" cap="none" strike="noStrike"/>
                    </a:p>
                    <a:p>
                      <a:pPr indent="0" lvl="0" marL="0" marR="0" rtl="0" algn="ctr">
                        <a:spcBef>
                          <a:spcPts val="0"/>
                        </a:spcBef>
                        <a:spcAft>
                          <a:spcPts val="0"/>
                        </a:spcAft>
                        <a:buClr>
                          <a:schemeClr val="dk1"/>
                        </a:buClr>
                        <a:buSzPts val="900"/>
                        <a:buFont typeface="Calibri"/>
                        <a:buNone/>
                      </a:pPr>
                      <a:r>
                        <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4C2F4"/>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Compartir un enlace de descarga del aplicativo.</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4C2F4"/>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Permitir que terceros puedan descargar el aplicativo.</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4C2F4"/>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5</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4C2F4"/>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4</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4C2F4"/>
                    </a:solidFill>
                  </a:tcPr>
                </a:tc>
              </a:tr>
              <a:tr h="372675">
                <a:tc>
                  <a:txBody>
                    <a:bodyPr/>
                    <a:lstStyle/>
                    <a:p>
                      <a:pPr indent="0" lvl="0" marL="0" marR="0" rtl="0" algn="ctr">
                        <a:spcBef>
                          <a:spcPts val="0"/>
                        </a:spcBef>
                        <a:spcAft>
                          <a:spcPts val="0"/>
                        </a:spcAft>
                        <a:buClr>
                          <a:schemeClr val="dk1"/>
                        </a:buClr>
                        <a:buSzPts val="900"/>
                        <a:buFont typeface="Calibri"/>
                        <a:buNone/>
                      </a:pPr>
                      <a:r>
                        <a:rPr b="1" lang="es-ES" sz="900" u="none" cap="none" strike="noStrike"/>
                        <a:t>15</a:t>
                      </a:r>
                      <a:endParaRPr b="1"/>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#15</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1" i="0" lang="es-ES" sz="900" u="none" cap="none" strike="noStrike"/>
                        <a:t>Cliente </a:t>
                      </a:r>
                      <a:endParaRPr b="1" sz="900" u="none" cap="none" strike="noStrike"/>
                    </a:p>
                    <a:p>
                      <a:pPr indent="0" lvl="0" marL="0" marR="0" rtl="0" algn="ctr">
                        <a:spcBef>
                          <a:spcPts val="0"/>
                        </a:spcBef>
                        <a:spcAft>
                          <a:spcPts val="0"/>
                        </a:spcAft>
                        <a:buClr>
                          <a:schemeClr val="dk1"/>
                        </a:buClr>
                        <a:buSzPts val="900"/>
                        <a:buFont typeface="Calibri"/>
                        <a:buNone/>
                      </a:pPr>
                      <a:r>
                        <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just">
                        <a:spcBef>
                          <a:spcPts val="0"/>
                        </a:spcBef>
                        <a:spcAft>
                          <a:spcPts val="0"/>
                        </a:spcAft>
                        <a:buClr>
                          <a:schemeClr val="dk1"/>
                        </a:buClr>
                        <a:buSzPts val="900"/>
                        <a:buFont typeface="Calibri"/>
                        <a:buNone/>
                      </a:pPr>
                      <a:r>
                        <a:rPr b="1" i="0" lang="es-ES" sz="900" u="none" cap="none" strike="noStrike"/>
                        <a:t>Tomar foto usando Arduino.</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Poder tener mejor resolución en la foto.</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60</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Clr>
                          <a:schemeClr val="dk1"/>
                        </a:buClr>
                        <a:buSzPts val="900"/>
                        <a:buFont typeface="Calibri"/>
                        <a:buNone/>
                      </a:pPr>
                      <a:r>
                        <a:rPr b="1" lang="es-ES" sz="900" u="none" cap="none" strike="noStrike"/>
                        <a:t>4</a:t>
                      </a:r>
                      <a:endParaRPr b="1" sz="900" u="none" cap="none" strike="noStrike"/>
                    </a:p>
                  </a:txBody>
                  <a:tcPr marT="44325" marB="44325" marR="14650" marL="57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r>
            </a:tbl>
          </a:graphicData>
        </a:graphic>
      </p:graphicFrame>
      <p:pic>
        <p:nvPicPr>
          <p:cNvPr descr="Texto, Carta&#10;&#10;Descripción generada automáticamente" id="161" name="Google Shape;161;p7"/>
          <p:cNvPicPr preferRelativeResize="0"/>
          <p:nvPr/>
        </p:nvPicPr>
        <p:blipFill rotWithShape="1">
          <a:blip r:embed="rId3">
            <a:alphaModFix/>
          </a:blip>
          <a:srcRect b="0" l="0" r="0" t="0"/>
          <a:stretch/>
        </p:blipFill>
        <p:spPr>
          <a:xfrm>
            <a:off x="-866" y="1794"/>
            <a:ext cx="971550" cy="60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2021-04-16T13:27:36Z</dcterms:created>
</cp:coreProperties>
</file>